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60" r:id="rId2"/>
    <p:sldId id="319" r:id="rId3"/>
    <p:sldId id="296" r:id="rId4"/>
    <p:sldId id="261" r:id="rId5"/>
    <p:sldId id="293" r:id="rId6"/>
    <p:sldId id="295" r:id="rId7"/>
    <p:sldId id="294" r:id="rId8"/>
    <p:sldId id="297" r:id="rId9"/>
    <p:sldId id="299" r:id="rId10"/>
    <p:sldId id="298" r:id="rId11"/>
    <p:sldId id="302" r:id="rId12"/>
    <p:sldId id="301" r:id="rId13"/>
    <p:sldId id="300" r:id="rId14"/>
    <p:sldId id="311" r:id="rId15"/>
    <p:sldId id="305" r:id="rId16"/>
    <p:sldId id="320" r:id="rId17"/>
    <p:sldId id="304" r:id="rId18"/>
    <p:sldId id="306" r:id="rId19"/>
    <p:sldId id="307" r:id="rId20"/>
    <p:sldId id="308" r:id="rId21"/>
    <p:sldId id="309" r:id="rId22"/>
    <p:sldId id="303" r:id="rId23"/>
    <p:sldId id="312" r:id="rId24"/>
    <p:sldId id="321" r:id="rId25"/>
    <p:sldId id="310" r:id="rId26"/>
    <p:sldId id="313" r:id="rId27"/>
    <p:sldId id="315" r:id="rId28"/>
    <p:sldId id="322" r:id="rId29"/>
    <p:sldId id="314" r:id="rId30"/>
    <p:sldId id="316" r:id="rId31"/>
    <p:sldId id="317" r:id="rId32"/>
    <p:sldId id="318" r:id="rId33"/>
    <p:sldId id="290" r:id="rId34"/>
    <p:sldId id="291" r:id="rId3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29D0"/>
    <a:srgbClr val="FDF7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1422" autoAdjust="0"/>
  </p:normalViewPr>
  <p:slideViewPr>
    <p:cSldViewPr snapToGrid="0">
      <p:cViewPr varScale="1">
        <p:scale>
          <a:sx n="97" d="100"/>
          <a:sy n="97" d="100"/>
        </p:scale>
        <p:origin x="7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2B3FE1-DC9D-4716-8537-23AFEBF5E3E3}" type="datetimeFigureOut">
              <a:rPr lang="fr-FR" smtClean="0"/>
              <a:t>03/11/2021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C68E8-8AB7-4555-9525-339B3F681BA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826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C68E8-8AB7-4555-9525-339B3F681BAB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0408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967900-C4DA-4F89-9CE4-5C7E7FE448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82407BD-E212-4F01-B45C-DE8EE3BD81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00D27F-A045-40BA-957B-AA014185F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F64FDE-C740-4BAB-93D8-B52D428E2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842F5A0-41DA-43CD-AD72-603548039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26910-4A42-4050-8C83-2A41BECAC42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1386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AE0CBB-7B3A-432C-BC81-5C8B00D7F504}"/>
              </a:ext>
            </a:extLst>
          </p:cNvPr>
          <p:cNvSpPr/>
          <p:nvPr userDrawn="1"/>
        </p:nvSpPr>
        <p:spPr>
          <a:xfrm>
            <a:off x="0" y="6512863"/>
            <a:ext cx="12192000" cy="365125"/>
          </a:xfrm>
          <a:prstGeom prst="rect">
            <a:avLst/>
          </a:prstGeom>
          <a:solidFill>
            <a:srgbClr val="FDF7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EAC292F-B67D-4179-ABE8-ED21CA3FA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D0CE47-0239-446E-9044-BEFC170CB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BC693D1-EC45-470F-B5B4-6596E1D507B8}"/>
              </a:ext>
            </a:extLst>
          </p:cNvPr>
          <p:cNvSpPr txBox="1"/>
          <p:nvPr userDrawn="1"/>
        </p:nvSpPr>
        <p:spPr>
          <a:xfrm>
            <a:off x="8067675" y="6586191"/>
            <a:ext cx="47434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050" b="1" i="0" dirty="0">
                <a:effectLst/>
                <a:latin typeface="Montserrat" panose="00000500000000000000" pitchFamily="2" charset="0"/>
              </a:rPr>
              <a:t>Classifiez automatiquement des biens de consommation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217C05CA-B8A1-4EF4-BB98-5785F7E994A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511537"/>
            <a:ext cx="2743200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fld id="{13B2AAFC-F56B-4659-BFA1-71E372857DFE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4900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C61AC69-6CCB-4B6A-8C5F-8E7203AF5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3DC737B-986B-4BA6-AA47-0D06B0BCF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C5CD8C-54BA-4776-A7AB-9E636F463A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B38E6C-E0B6-4434-96EE-76C7A712D6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358338-CFE8-41DD-ABB6-8176825E21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26910-4A42-4050-8C83-2A41BECAC42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4746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>
            <a:extLst>
              <a:ext uri="{FF2B5EF4-FFF2-40B4-BE49-F238E27FC236}">
                <a16:creationId xmlns:a16="http://schemas.microsoft.com/office/drawing/2014/main" id="{B19A44D2-AC07-4E73-A792-5A2CDBDFB16A}"/>
              </a:ext>
            </a:extLst>
          </p:cNvPr>
          <p:cNvSpPr txBox="1"/>
          <p:nvPr/>
        </p:nvSpPr>
        <p:spPr>
          <a:xfrm>
            <a:off x="6915150" y="6438212"/>
            <a:ext cx="494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Hugues ANTOINE – 10/2021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9D37BFD-8B84-4736-A1CE-2589E167969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5115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B2AAFC-F56B-4659-BFA1-71E372857DFE}" type="slidenum">
              <a:rPr lang="fr-FR" smtClean="0"/>
              <a:pPr/>
              <a:t>1</a:t>
            </a:fld>
            <a:endParaRPr lang="fr-FR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19BF405-C3AA-4E5C-98F3-B00405CE91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36" y="5053483"/>
            <a:ext cx="659299" cy="111801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1CE222FF-22F6-4EF2-B289-0E04432939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376" y="5112912"/>
            <a:ext cx="1399640" cy="1118013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DBA1451F-3790-4BF1-B19B-9571E37885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36" y="2517283"/>
            <a:ext cx="923479" cy="1118013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1711DCA7-D0D4-4A4F-A030-F043F74D46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884" y="462898"/>
            <a:ext cx="696943" cy="1118013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CADFE50D-5DDB-44D8-814F-A1FAE5991BD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980" y="741400"/>
            <a:ext cx="1211640" cy="1118013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83E5F082-2C27-4365-AD83-1E45F8C6944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392" y="2887441"/>
            <a:ext cx="2461432" cy="1118013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FD7170D3-8E64-4558-BFF5-AB98F00A94A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438" y="5504865"/>
            <a:ext cx="1428463" cy="111801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78B69F3-213A-44AC-A9BF-EBF60B946455}"/>
              </a:ext>
            </a:extLst>
          </p:cNvPr>
          <p:cNvSpPr txBox="1"/>
          <p:nvPr/>
        </p:nvSpPr>
        <p:spPr>
          <a:xfrm>
            <a:off x="1422488" y="4375613"/>
            <a:ext cx="93470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b="1">
                <a:latin typeface="Montserra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algn="ctr"/>
            <a:r>
              <a:rPr lang="fr-FR" sz="2400" b="1" i="0" dirty="0">
                <a:effectLst/>
                <a:latin typeface="Montserrat" panose="00000500000000000000" pitchFamily="2" charset="0"/>
              </a:rPr>
              <a:t>Classifiez automatiquement des biens de consommation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8A24327-0AB8-4E33-BBCA-9872A9445A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24" y="1238443"/>
            <a:ext cx="4095751" cy="260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3842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30">
            <a:extLst>
              <a:ext uri="{FF2B5EF4-FFF2-40B4-BE49-F238E27FC236}">
                <a16:creationId xmlns:a16="http://schemas.microsoft.com/office/drawing/2014/main" id="{2B64BDD1-4A4F-476D-A040-DCA3B37AD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568" y="4416178"/>
            <a:ext cx="4424466" cy="2453169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B1017E-1EEB-4039-8E96-5312D310A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1071"/>
            <a:ext cx="10515600" cy="471099"/>
          </a:xfrm>
        </p:spPr>
        <p:txBody>
          <a:bodyPr>
            <a:normAutofit lnSpcReduction="10000"/>
          </a:bodyPr>
          <a:lstStyle/>
          <a:p>
            <a:r>
              <a:rPr lang="fr-FR" dirty="0"/>
              <a:t>Elimination des </a:t>
            </a:r>
            <a:r>
              <a:rPr lang="fr-FR" dirty="0" err="1"/>
              <a:t>stopwords</a:t>
            </a:r>
            <a:r>
              <a:rPr lang="fr-FR" dirty="0"/>
              <a:t> </a:t>
            </a:r>
            <a:r>
              <a:rPr lang="fr-FR" i="1" dirty="0"/>
              <a:t>(librairie </a:t>
            </a:r>
            <a:r>
              <a:rPr lang="fr-FR" i="1" dirty="0" err="1"/>
              <a:t>nltk</a:t>
            </a:r>
            <a:r>
              <a:rPr lang="fr-FR" i="1" dirty="0"/>
              <a:t>)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18EC75B-4F09-4695-AA01-D8BF91C34E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3B2AAFC-F56B-4659-BFA1-71E372857DFE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7C119B2-E0E0-485E-BB7A-F055473D1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200"/>
            <a:ext cx="10394658" cy="732092"/>
          </a:xfrm>
        </p:spPr>
        <p:txBody>
          <a:bodyPr>
            <a:normAutofit/>
          </a:bodyPr>
          <a:lstStyle/>
          <a:p>
            <a:r>
              <a:rPr lang="fr-FR" sz="2800" b="1" u="sng" dirty="0">
                <a:solidFill>
                  <a:schemeClr val="accent1">
                    <a:lumMod val="75000"/>
                  </a:schemeClr>
                </a:solidFill>
              </a:rPr>
              <a:t>Normalisation (2/4)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86D6C7E-979E-4431-9A43-39E969EB286E}"/>
              </a:ext>
            </a:extLst>
          </p:cNvPr>
          <p:cNvSpPr txBox="1"/>
          <p:nvPr/>
        </p:nvSpPr>
        <p:spPr>
          <a:xfrm>
            <a:off x="6317326" y="3558523"/>
            <a:ext cx="184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Nombre</a:t>
            </a:r>
            <a:r>
              <a:rPr lang="en-US" sz="900" dirty="0"/>
              <a:t> de mots :  53 468</a:t>
            </a:r>
          </a:p>
          <a:p>
            <a:r>
              <a:rPr lang="en-US" sz="900" dirty="0" err="1"/>
              <a:t>Nombre</a:t>
            </a:r>
            <a:r>
              <a:rPr lang="en-US" sz="900" dirty="0"/>
              <a:t> de mots </a:t>
            </a:r>
            <a:r>
              <a:rPr lang="en-US" sz="900" dirty="0" err="1"/>
              <a:t>uniques</a:t>
            </a:r>
            <a:r>
              <a:rPr lang="en-US" sz="900" dirty="0"/>
              <a:t> :  4 907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BB9D386A-62D4-4A2A-BCBA-343A16D33226}"/>
              </a:ext>
            </a:extLst>
          </p:cNvPr>
          <p:cNvSpPr txBox="1">
            <a:spLocks/>
          </p:cNvSpPr>
          <p:nvPr/>
        </p:nvSpPr>
        <p:spPr>
          <a:xfrm>
            <a:off x="838200" y="4054768"/>
            <a:ext cx="10515600" cy="4710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Elimination des mots les plus fréquents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106E51F-7FDB-434B-84B7-4566021EC1BB}"/>
              </a:ext>
            </a:extLst>
          </p:cNvPr>
          <p:cNvSpPr txBox="1"/>
          <p:nvPr/>
        </p:nvSpPr>
        <p:spPr>
          <a:xfrm>
            <a:off x="6317325" y="5715688"/>
            <a:ext cx="184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Nombre</a:t>
            </a:r>
            <a:r>
              <a:rPr lang="en-US" sz="900" dirty="0"/>
              <a:t> de mots :  45 693</a:t>
            </a:r>
          </a:p>
          <a:p>
            <a:r>
              <a:rPr lang="en-US" sz="900" dirty="0" err="1"/>
              <a:t>Nombre</a:t>
            </a:r>
            <a:r>
              <a:rPr lang="en-US" sz="900" dirty="0"/>
              <a:t> de mots </a:t>
            </a:r>
            <a:r>
              <a:rPr lang="en-US" sz="900" dirty="0" err="1"/>
              <a:t>uniques</a:t>
            </a:r>
            <a:r>
              <a:rPr lang="en-US" sz="900" dirty="0"/>
              <a:t> :  4 892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31DFB45E-9DBD-4016-9659-7A9B8E270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440" y="2417029"/>
            <a:ext cx="4009632" cy="977818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55E48403-FA51-48AB-A3AA-FC055DBAAB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325" y="2317019"/>
            <a:ext cx="2161270" cy="1175873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D3B018D5-D4BC-48BC-A105-C6D71478F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956" y="4862676"/>
            <a:ext cx="4005116" cy="969538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E6185F73-0A1B-4399-AC82-B2138E9174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325" y="4550471"/>
            <a:ext cx="2161270" cy="117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3695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/>
      <p:bldP spid="14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B1017E-1EEB-4039-8E96-5312D310A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8619"/>
            <a:ext cx="10515600" cy="471099"/>
          </a:xfrm>
        </p:spPr>
        <p:txBody>
          <a:bodyPr>
            <a:normAutofit lnSpcReduction="10000"/>
          </a:bodyPr>
          <a:lstStyle/>
          <a:p>
            <a:r>
              <a:rPr lang="fr-FR" dirty="0" err="1"/>
              <a:t>Stemming</a:t>
            </a:r>
            <a:r>
              <a:rPr lang="fr-FR" dirty="0"/>
              <a:t> (racinisation)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18EC75B-4F09-4695-AA01-D8BF91C34E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3B2AAFC-F56B-4659-BFA1-71E372857DFE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7C119B2-E0E0-485E-BB7A-F055473D1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200"/>
            <a:ext cx="10394658" cy="732092"/>
          </a:xfrm>
        </p:spPr>
        <p:txBody>
          <a:bodyPr>
            <a:normAutofit/>
          </a:bodyPr>
          <a:lstStyle/>
          <a:p>
            <a:r>
              <a:rPr lang="fr-FR" sz="2800" b="1" u="sng" dirty="0">
                <a:solidFill>
                  <a:schemeClr val="accent1">
                    <a:lumMod val="75000"/>
                  </a:schemeClr>
                </a:solidFill>
              </a:rPr>
              <a:t>Normalisation (3/4)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86D6C7E-979E-4431-9A43-39E969EB286E}"/>
              </a:ext>
            </a:extLst>
          </p:cNvPr>
          <p:cNvSpPr txBox="1"/>
          <p:nvPr/>
        </p:nvSpPr>
        <p:spPr>
          <a:xfrm>
            <a:off x="6317326" y="3646071"/>
            <a:ext cx="184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Nombre</a:t>
            </a:r>
            <a:r>
              <a:rPr lang="en-US" sz="900" dirty="0"/>
              <a:t> de mots :  45 693</a:t>
            </a:r>
          </a:p>
          <a:p>
            <a:r>
              <a:rPr lang="en-US" sz="900" dirty="0" err="1"/>
              <a:t>Nombre</a:t>
            </a:r>
            <a:r>
              <a:rPr lang="en-US" sz="900" dirty="0"/>
              <a:t> de mots </a:t>
            </a:r>
            <a:r>
              <a:rPr lang="en-US" sz="900" dirty="0" err="1"/>
              <a:t>uniques</a:t>
            </a:r>
            <a:r>
              <a:rPr lang="en-US" sz="900" dirty="0"/>
              <a:t> :  3 900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BB9D386A-62D4-4A2A-BCBA-343A16D33226}"/>
              </a:ext>
            </a:extLst>
          </p:cNvPr>
          <p:cNvSpPr txBox="1">
            <a:spLocks/>
          </p:cNvSpPr>
          <p:nvPr/>
        </p:nvSpPr>
        <p:spPr>
          <a:xfrm>
            <a:off x="838200" y="4142316"/>
            <a:ext cx="10515600" cy="4710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Lemmatisation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106E51F-7FDB-434B-84B7-4566021EC1BB}"/>
              </a:ext>
            </a:extLst>
          </p:cNvPr>
          <p:cNvSpPr txBox="1"/>
          <p:nvPr/>
        </p:nvSpPr>
        <p:spPr>
          <a:xfrm>
            <a:off x="6317325" y="5803236"/>
            <a:ext cx="184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Nombre</a:t>
            </a:r>
            <a:r>
              <a:rPr lang="en-US" sz="900" dirty="0"/>
              <a:t> de mots  :  45 693</a:t>
            </a:r>
          </a:p>
          <a:p>
            <a:r>
              <a:rPr lang="en-US" sz="900" dirty="0" err="1"/>
              <a:t>Nombre</a:t>
            </a:r>
            <a:r>
              <a:rPr lang="en-US" sz="900" dirty="0"/>
              <a:t> de mots </a:t>
            </a:r>
            <a:r>
              <a:rPr lang="en-US" sz="900" dirty="0" err="1"/>
              <a:t>uniques</a:t>
            </a:r>
            <a:r>
              <a:rPr lang="en-US" sz="900" dirty="0"/>
              <a:t> :  4 486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2267FBC-9985-4DED-B2E3-166A0B054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440" y="2515342"/>
            <a:ext cx="4009632" cy="97936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278D618-A41C-4FD5-8803-932E79DAA1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325" y="2417087"/>
            <a:ext cx="2161270" cy="117587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C7EF44C-29D2-496B-A7A4-4117545CA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440" y="4873557"/>
            <a:ext cx="4009632" cy="99808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B17C912-53A7-4BC6-B71A-7AA9204A7B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325" y="4524061"/>
            <a:ext cx="2161270" cy="1175873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F400D9C2-65AB-486C-B74A-21C1C921D1F5}"/>
              </a:ext>
            </a:extLst>
          </p:cNvPr>
          <p:cNvSpPr txBox="1"/>
          <p:nvPr/>
        </p:nvSpPr>
        <p:spPr>
          <a:xfrm>
            <a:off x="8478595" y="2111073"/>
            <a:ext cx="37451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key, </a:t>
            </a:r>
            <a:r>
              <a:rPr lang="fr-FR" sz="1050" dirty="0" err="1">
                <a:highlight>
                  <a:srgbClr val="FFFF00"/>
                </a:highlight>
              </a:rPr>
              <a:t>eleg</a:t>
            </a:r>
            <a:r>
              <a:rPr lang="fr-FR" sz="1050" dirty="0"/>
              <a:t>, </a:t>
            </a:r>
            <a:r>
              <a:rPr lang="fr-FR" sz="1050" dirty="0" err="1"/>
              <a:t>polyest</a:t>
            </a:r>
            <a:r>
              <a:rPr lang="fr-FR" sz="1050" dirty="0"/>
              <a:t>, </a:t>
            </a:r>
            <a:r>
              <a:rPr lang="fr-FR" sz="1050" dirty="0" err="1"/>
              <a:t>multicolor</a:t>
            </a:r>
            <a:r>
              <a:rPr lang="fr-FR" sz="1050" dirty="0"/>
              <a:t>, abstract, </a:t>
            </a:r>
            <a:r>
              <a:rPr lang="fr-FR" sz="1050" dirty="0" err="1"/>
              <a:t>eyelet</a:t>
            </a:r>
            <a:r>
              <a:rPr lang="fr-FR" sz="1050" dirty="0"/>
              <a:t>, </a:t>
            </a:r>
            <a:r>
              <a:rPr lang="fr-FR" sz="1050" dirty="0" err="1"/>
              <a:t>door</a:t>
            </a:r>
            <a:r>
              <a:rPr lang="fr-FR" sz="1050" dirty="0"/>
              <a:t>, curtain, floral, curtain, </a:t>
            </a:r>
            <a:r>
              <a:rPr lang="fr-FR" sz="1050" dirty="0" err="1"/>
              <a:t>eleg</a:t>
            </a:r>
            <a:r>
              <a:rPr lang="fr-FR" sz="1050" dirty="0"/>
              <a:t>, </a:t>
            </a:r>
            <a:r>
              <a:rPr lang="fr-FR" sz="1050" dirty="0" err="1"/>
              <a:t>polyest</a:t>
            </a:r>
            <a:r>
              <a:rPr lang="fr-FR" sz="1050" dirty="0"/>
              <a:t>, </a:t>
            </a:r>
            <a:r>
              <a:rPr lang="fr-FR" sz="1050" dirty="0" err="1"/>
              <a:t>multicolor</a:t>
            </a:r>
            <a:r>
              <a:rPr lang="fr-FR" sz="1050" dirty="0"/>
              <a:t>, abstract, </a:t>
            </a:r>
            <a:r>
              <a:rPr lang="fr-FR" sz="1050" dirty="0" err="1"/>
              <a:t>eyelet</a:t>
            </a:r>
            <a:r>
              <a:rPr lang="fr-FR" sz="1050" dirty="0"/>
              <a:t>, </a:t>
            </a:r>
            <a:r>
              <a:rPr lang="fr-FR" sz="1050" dirty="0" err="1"/>
              <a:t>door</a:t>
            </a:r>
            <a:r>
              <a:rPr lang="fr-FR" sz="1050" dirty="0"/>
              <a:t>, curtain, </a:t>
            </a:r>
            <a:r>
              <a:rPr lang="fr-FR" sz="1050" dirty="0" err="1"/>
              <a:t>height</a:t>
            </a:r>
            <a:r>
              <a:rPr lang="fr-FR" sz="1050" dirty="0"/>
              <a:t>, pack, </a:t>
            </a:r>
            <a:r>
              <a:rPr lang="fr-FR" sz="1050" dirty="0" err="1"/>
              <a:t>price</a:t>
            </a:r>
            <a:r>
              <a:rPr lang="fr-FR" sz="1050" dirty="0"/>
              <a:t>, curtain, </a:t>
            </a:r>
            <a:r>
              <a:rPr lang="fr-FR" sz="1050" dirty="0" err="1"/>
              <a:t>enhanc</a:t>
            </a:r>
            <a:r>
              <a:rPr lang="fr-FR" sz="1050" dirty="0"/>
              <a:t>, look, </a:t>
            </a:r>
            <a:r>
              <a:rPr lang="fr-FR" sz="1050" dirty="0" err="1"/>
              <a:t>interior</a:t>
            </a:r>
            <a:r>
              <a:rPr lang="fr-FR" sz="1050" dirty="0"/>
              <a:t>, curtain, made, high, </a:t>
            </a:r>
            <a:r>
              <a:rPr lang="fr-FR" sz="1050" dirty="0" err="1"/>
              <a:t>qualiti</a:t>
            </a:r>
            <a:r>
              <a:rPr lang="fr-FR" sz="1050" dirty="0"/>
              <a:t>, </a:t>
            </a:r>
            <a:r>
              <a:rPr lang="fr-FR" sz="1050" dirty="0" err="1"/>
              <a:t>polyest</a:t>
            </a:r>
            <a:r>
              <a:rPr lang="fr-FR" sz="1050" dirty="0"/>
              <a:t>, </a:t>
            </a:r>
            <a:r>
              <a:rPr lang="fr-FR" sz="1050" dirty="0" err="1"/>
              <a:t>fabric</a:t>
            </a:r>
            <a:r>
              <a:rPr lang="fr-FR" sz="1050" dirty="0"/>
              <a:t>, </a:t>
            </a:r>
            <a:r>
              <a:rPr lang="fr-FR" sz="1050" dirty="0" err="1"/>
              <a:t>eyelet</a:t>
            </a:r>
            <a:r>
              <a:rPr lang="fr-FR" sz="1050" dirty="0"/>
              <a:t>, style, </a:t>
            </a:r>
            <a:r>
              <a:rPr lang="fr-FR" sz="1050" dirty="0" err="1"/>
              <a:t>stitch</a:t>
            </a:r>
            <a:r>
              <a:rPr lang="fr-FR" sz="1050" dirty="0"/>
              <a:t>, </a:t>
            </a:r>
            <a:r>
              <a:rPr lang="fr-FR" sz="1050" dirty="0" err="1"/>
              <a:t>metal</a:t>
            </a:r>
            <a:r>
              <a:rPr lang="fr-FR" sz="1050" dirty="0"/>
              <a:t>, ring, </a:t>
            </a:r>
            <a:r>
              <a:rPr lang="fr-FR" sz="1050" dirty="0" err="1"/>
              <a:t>make</a:t>
            </a:r>
            <a:r>
              <a:rPr lang="fr-FR" sz="1050" dirty="0"/>
              <a:t>, room, environ, </a:t>
            </a:r>
            <a:r>
              <a:rPr lang="fr-FR" sz="1050" dirty="0" err="1"/>
              <a:t>romant</a:t>
            </a:r>
            <a:r>
              <a:rPr lang="fr-FR" sz="1050" dirty="0"/>
              <a:t>, love, curtain, </a:t>
            </a:r>
            <a:r>
              <a:rPr lang="fr-FR" sz="1050" dirty="0" err="1"/>
              <a:t>ant</a:t>
            </a:r>
            <a:r>
              <a:rPr lang="fr-FR" sz="1050" dirty="0"/>
              <a:t>, </a:t>
            </a:r>
            <a:r>
              <a:rPr lang="fr-FR" sz="1050" dirty="0" err="1"/>
              <a:t>wrinkl</a:t>
            </a:r>
            <a:r>
              <a:rPr lang="fr-FR" sz="1050" dirty="0"/>
              <a:t>, anti, </a:t>
            </a:r>
            <a:r>
              <a:rPr lang="fr-FR" sz="1050" dirty="0" err="1"/>
              <a:t>shrinkag</a:t>
            </a:r>
            <a:r>
              <a:rPr lang="fr-FR" sz="1050" dirty="0"/>
              <a:t>, </a:t>
            </a:r>
            <a:r>
              <a:rPr lang="fr-FR" sz="1050" dirty="0" err="1"/>
              <a:t>eleg</a:t>
            </a:r>
            <a:r>
              <a:rPr lang="fr-FR" sz="1050" dirty="0"/>
              <a:t>, </a:t>
            </a:r>
            <a:r>
              <a:rPr lang="fr-FR" sz="1050" dirty="0" err="1"/>
              <a:t>appar</a:t>
            </a:r>
            <a:r>
              <a:rPr lang="fr-FR" sz="1050" dirty="0"/>
              <a:t>, </a:t>
            </a:r>
            <a:r>
              <a:rPr lang="fr-FR" sz="1050" dirty="0" err="1"/>
              <a:t>give</a:t>
            </a:r>
            <a:r>
              <a:rPr lang="fr-FR" sz="1050" dirty="0"/>
              <a:t>, home, </a:t>
            </a:r>
            <a:r>
              <a:rPr lang="fr-FR" sz="1050" dirty="0" err="1"/>
              <a:t>bright</a:t>
            </a:r>
            <a:r>
              <a:rPr lang="fr-FR" sz="1050" dirty="0"/>
              <a:t>, </a:t>
            </a:r>
            <a:r>
              <a:rPr lang="fr-FR" sz="1050" dirty="0" err="1"/>
              <a:t>modernist</a:t>
            </a:r>
            <a:r>
              <a:rPr lang="fr-FR" sz="1050" dirty="0"/>
              <a:t>, </a:t>
            </a:r>
            <a:r>
              <a:rPr lang="fr-FR" sz="1050" dirty="0" err="1"/>
              <a:t>appeal</a:t>
            </a:r>
            <a:r>
              <a:rPr lang="fr-FR" sz="1050" dirty="0"/>
              <a:t>, design, </a:t>
            </a:r>
            <a:r>
              <a:rPr lang="fr-FR" sz="1050" dirty="0" err="1"/>
              <a:t>surreal</a:t>
            </a:r>
            <a:r>
              <a:rPr lang="fr-FR" sz="1050" dirty="0"/>
              <a:t>, </a:t>
            </a:r>
            <a:r>
              <a:rPr lang="fr-FR" sz="1050" dirty="0" err="1"/>
              <a:t>attent</a:t>
            </a:r>
            <a:r>
              <a:rPr lang="fr-FR" sz="1050" dirty="0"/>
              <a:t>, sure, </a:t>
            </a:r>
            <a:r>
              <a:rPr lang="fr-FR" sz="1050" dirty="0" err="1"/>
              <a:t>steal</a:t>
            </a:r>
            <a:r>
              <a:rPr lang="fr-FR" sz="1050" dirty="0"/>
              <a:t>, </a:t>
            </a:r>
            <a:r>
              <a:rPr lang="fr-FR" sz="1050" dirty="0" err="1"/>
              <a:t>heart</a:t>
            </a:r>
            <a:r>
              <a:rPr lang="fr-FR" sz="1050" dirty="0"/>
              <a:t>, </a:t>
            </a:r>
            <a:r>
              <a:rPr lang="fr-FR" sz="1050" dirty="0" err="1"/>
              <a:t>contemporari</a:t>
            </a:r>
            <a:r>
              <a:rPr lang="fr-FR" sz="1050" dirty="0"/>
              <a:t>, </a:t>
            </a:r>
            <a:r>
              <a:rPr lang="fr-FR" sz="1050" dirty="0" err="1"/>
              <a:t>eyelet</a:t>
            </a:r>
            <a:r>
              <a:rPr lang="fr-FR" sz="1050" dirty="0"/>
              <a:t>, </a:t>
            </a:r>
            <a:r>
              <a:rPr lang="fr-FR" sz="1050" dirty="0" err="1"/>
              <a:t>valanc</a:t>
            </a:r>
            <a:r>
              <a:rPr lang="fr-FR" sz="1050" dirty="0"/>
              <a:t>, curtain, slide, </a:t>
            </a:r>
            <a:r>
              <a:rPr lang="fr-FR" sz="1050" dirty="0" err="1"/>
              <a:t>smooth</a:t>
            </a:r>
            <a:r>
              <a:rPr lang="fr-FR" sz="1050" dirty="0"/>
              <a:t>, </a:t>
            </a:r>
            <a:r>
              <a:rPr lang="fr-FR" sz="1050" dirty="0" err="1"/>
              <a:t>draw</a:t>
            </a:r>
            <a:r>
              <a:rPr lang="fr-FR" sz="1050" dirty="0"/>
              <a:t>, </a:t>
            </a:r>
            <a:r>
              <a:rPr lang="fr-FR" sz="1050" dirty="0" err="1"/>
              <a:t>apart</a:t>
            </a:r>
            <a:r>
              <a:rPr lang="fr-FR" sz="1050" dirty="0"/>
              <a:t>, first, </a:t>
            </a:r>
            <a:r>
              <a:rPr lang="fr-FR" sz="1050" dirty="0" err="1"/>
              <a:t>thing</a:t>
            </a:r>
            <a:r>
              <a:rPr lang="fr-FR" sz="1050" dirty="0"/>
              <a:t>, </a:t>
            </a:r>
            <a:r>
              <a:rPr lang="fr-FR" sz="1050" dirty="0" err="1">
                <a:highlight>
                  <a:srgbClr val="FFFF00"/>
                </a:highlight>
              </a:rPr>
              <a:t>morn</a:t>
            </a:r>
            <a:r>
              <a:rPr lang="fr-FR" sz="1050" dirty="0"/>
              <a:t>, </a:t>
            </a:r>
            <a:r>
              <a:rPr lang="fr-FR" sz="1050" dirty="0" err="1"/>
              <a:t>welcom</a:t>
            </a:r>
            <a:r>
              <a:rPr lang="fr-FR" sz="1050" dirty="0"/>
              <a:t>, </a:t>
            </a:r>
            <a:r>
              <a:rPr lang="fr-FR" sz="1050" dirty="0" err="1"/>
              <a:t>bright</a:t>
            </a:r>
            <a:r>
              <a:rPr lang="fr-FR" sz="1050" dirty="0"/>
              <a:t>, </a:t>
            </a:r>
            <a:r>
              <a:rPr lang="fr-FR" sz="1050" dirty="0" err="1"/>
              <a:t>sun</a:t>
            </a:r>
            <a:r>
              <a:rPr lang="fr-FR" sz="1050" dirty="0"/>
              <a:t>, ray, </a:t>
            </a:r>
            <a:r>
              <a:rPr lang="fr-FR" sz="1050" dirty="0" err="1"/>
              <a:t>want</a:t>
            </a:r>
            <a:r>
              <a:rPr lang="fr-FR" sz="1050" dirty="0"/>
              <a:t>, </a:t>
            </a:r>
            <a:r>
              <a:rPr lang="fr-FR" sz="1050" dirty="0" err="1"/>
              <a:t>wish</a:t>
            </a:r>
            <a:r>
              <a:rPr lang="fr-FR" sz="1050" dirty="0"/>
              <a:t>, good, </a:t>
            </a:r>
            <a:r>
              <a:rPr lang="fr-FR" sz="1050" dirty="0" err="1"/>
              <a:t>morn</a:t>
            </a:r>
            <a:r>
              <a:rPr lang="fr-FR" sz="1050" dirty="0"/>
              <a:t>, </a:t>
            </a:r>
            <a:r>
              <a:rPr lang="fr-FR" sz="1050" dirty="0" err="1"/>
              <a:t>whole</a:t>
            </a:r>
            <a:r>
              <a:rPr lang="fr-FR" sz="1050" dirty="0"/>
              <a:t>, world, </a:t>
            </a:r>
            <a:r>
              <a:rPr lang="fr-FR" sz="1050" dirty="0" err="1"/>
              <a:t>draw</a:t>
            </a:r>
            <a:r>
              <a:rPr lang="fr-FR" sz="1050" dirty="0"/>
              <a:t>, close, </a:t>
            </a:r>
            <a:r>
              <a:rPr lang="fr-FR" sz="1050" dirty="0" err="1">
                <a:highlight>
                  <a:srgbClr val="FFFF00"/>
                </a:highlight>
              </a:rPr>
              <a:t>even</a:t>
            </a:r>
            <a:r>
              <a:rPr lang="fr-FR" sz="1050" dirty="0"/>
              <a:t>, </a:t>
            </a:r>
            <a:r>
              <a:rPr lang="fr-FR" sz="1050" dirty="0" err="1"/>
              <a:t>creat</a:t>
            </a:r>
            <a:r>
              <a:rPr lang="fr-FR" sz="1050" dirty="0"/>
              <a:t>, </a:t>
            </a:r>
            <a:r>
              <a:rPr lang="fr-FR" sz="1050" dirty="0" err="1"/>
              <a:t>special</a:t>
            </a:r>
            <a:r>
              <a:rPr lang="fr-FR" sz="1050" dirty="0"/>
              <a:t>, moment, </a:t>
            </a:r>
            <a:r>
              <a:rPr lang="fr-FR" sz="1050" dirty="0" err="1"/>
              <a:t>joyous</a:t>
            </a:r>
            <a:r>
              <a:rPr lang="fr-FR" sz="1050" dirty="0"/>
              <a:t>, </a:t>
            </a:r>
            <a:r>
              <a:rPr lang="fr-FR" sz="1050" dirty="0" err="1"/>
              <a:t>beauti</a:t>
            </a:r>
            <a:r>
              <a:rPr lang="fr-FR" sz="1050" dirty="0"/>
              <a:t>, </a:t>
            </a:r>
            <a:r>
              <a:rPr lang="fr-FR" sz="1050" dirty="0" err="1"/>
              <a:t>given</a:t>
            </a:r>
            <a:r>
              <a:rPr lang="fr-FR" sz="1050" dirty="0"/>
              <a:t>, </a:t>
            </a:r>
            <a:r>
              <a:rPr lang="fr-FR" sz="1050" dirty="0" err="1"/>
              <a:t>sooth</a:t>
            </a:r>
            <a:r>
              <a:rPr lang="fr-FR" sz="1050" dirty="0"/>
              <a:t>, </a:t>
            </a:r>
            <a:r>
              <a:rPr lang="fr-FR" sz="1050" dirty="0" err="1"/>
              <a:t>print</a:t>
            </a:r>
            <a:r>
              <a:rPr lang="fr-FR" sz="1050" dirty="0"/>
              <a:t>, </a:t>
            </a:r>
            <a:r>
              <a:rPr lang="fr-FR" sz="1050" dirty="0" err="1"/>
              <a:t>bring</a:t>
            </a:r>
            <a:r>
              <a:rPr lang="fr-FR" sz="1050" dirty="0"/>
              <a:t>, home, </a:t>
            </a:r>
            <a:r>
              <a:rPr lang="fr-FR" sz="1050" dirty="0" err="1"/>
              <a:t>eleg</a:t>
            </a:r>
            <a:r>
              <a:rPr lang="fr-FR" sz="1050" dirty="0"/>
              <a:t>, curtain, soft, </a:t>
            </a:r>
            <a:r>
              <a:rPr lang="fr-FR" sz="1050" dirty="0" err="1"/>
              <a:t>filter</a:t>
            </a:r>
            <a:r>
              <a:rPr lang="fr-FR" sz="1050" dirty="0"/>
              <a:t>, light, room, </a:t>
            </a:r>
            <a:r>
              <a:rPr lang="fr-FR" sz="1050" dirty="0" err="1"/>
              <a:t>get</a:t>
            </a:r>
            <a:r>
              <a:rPr lang="fr-FR" sz="1050" dirty="0"/>
              <a:t>, right, ...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402CCD6-676C-4E8E-814C-A0DDA143A948}"/>
              </a:ext>
            </a:extLst>
          </p:cNvPr>
          <p:cNvSpPr txBox="1"/>
          <p:nvPr/>
        </p:nvSpPr>
        <p:spPr>
          <a:xfrm>
            <a:off x="8478595" y="4350729"/>
            <a:ext cx="3745148" cy="219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key, </a:t>
            </a:r>
            <a:r>
              <a:rPr lang="fr-FR" sz="1050" dirty="0" err="1">
                <a:highlight>
                  <a:srgbClr val="FFFF00"/>
                </a:highlight>
              </a:rPr>
              <a:t>elegance</a:t>
            </a:r>
            <a:r>
              <a:rPr lang="fr-FR" sz="1050" dirty="0"/>
              <a:t>, polyester, </a:t>
            </a:r>
            <a:r>
              <a:rPr lang="fr-FR" sz="1050" dirty="0" err="1"/>
              <a:t>multicolor</a:t>
            </a:r>
            <a:r>
              <a:rPr lang="fr-FR" sz="1050" dirty="0"/>
              <a:t>, abstract, </a:t>
            </a:r>
            <a:r>
              <a:rPr lang="fr-FR" sz="1050" dirty="0" err="1"/>
              <a:t>eyelet</a:t>
            </a:r>
            <a:r>
              <a:rPr lang="fr-FR" sz="1050" dirty="0"/>
              <a:t>, </a:t>
            </a:r>
            <a:r>
              <a:rPr lang="fr-FR" sz="1050" dirty="0" err="1"/>
              <a:t>door</a:t>
            </a:r>
            <a:r>
              <a:rPr lang="fr-FR" sz="1050" dirty="0"/>
              <a:t>, curtain, floral, curtain, </a:t>
            </a:r>
            <a:r>
              <a:rPr lang="fr-FR" sz="1050" dirty="0" err="1"/>
              <a:t>elegance</a:t>
            </a:r>
            <a:r>
              <a:rPr lang="fr-FR" sz="1050" dirty="0"/>
              <a:t>, polyester, </a:t>
            </a:r>
            <a:r>
              <a:rPr lang="fr-FR" sz="1050" dirty="0" err="1"/>
              <a:t>multicolor</a:t>
            </a:r>
            <a:r>
              <a:rPr lang="fr-FR" sz="1050" dirty="0"/>
              <a:t>, abstract, </a:t>
            </a:r>
            <a:r>
              <a:rPr lang="fr-FR" sz="1050" dirty="0" err="1"/>
              <a:t>eyelet</a:t>
            </a:r>
            <a:r>
              <a:rPr lang="fr-FR" sz="1050" dirty="0"/>
              <a:t>, </a:t>
            </a:r>
            <a:r>
              <a:rPr lang="fr-FR" sz="1050" dirty="0" err="1"/>
              <a:t>door</a:t>
            </a:r>
            <a:r>
              <a:rPr lang="fr-FR" sz="1050" dirty="0"/>
              <a:t>, curtain, </a:t>
            </a:r>
            <a:r>
              <a:rPr lang="fr-FR" sz="1050" dirty="0" err="1"/>
              <a:t>height</a:t>
            </a:r>
            <a:r>
              <a:rPr lang="fr-FR" sz="1050" dirty="0"/>
              <a:t>, pack, </a:t>
            </a:r>
            <a:r>
              <a:rPr lang="fr-FR" sz="1050" dirty="0" err="1"/>
              <a:t>price</a:t>
            </a:r>
            <a:r>
              <a:rPr lang="fr-FR" sz="1050" dirty="0"/>
              <a:t>, curtain, </a:t>
            </a:r>
            <a:r>
              <a:rPr lang="fr-FR" sz="1050" dirty="0" err="1"/>
              <a:t>enhances</a:t>
            </a:r>
            <a:r>
              <a:rPr lang="fr-FR" sz="1050" dirty="0"/>
              <a:t>, look, </a:t>
            </a:r>
            <a:r>
              <a:rPr lang="fr-FR" sz="1050" dirty="0" err="1"/>
              <a:t>interior</a:t>
            </a:r>
            <a:r>
              <a:rPr lang="fr-FR" sz="1050" dirty="0"/>
              <a:t>, curtain, made, high, </a:t>
            </a:r>
            <a:r>
              <a:rPr lang="fr-FR" sz="1050" dirty="0" err="1"/>
              <a:t>quality</a:t>
            </a:r>
            <a:r>
              <a:rPr lang="fr-FR" sz="1050" dirty="0"/>
              <a:t>, polyester, </a:t>
            </a:r>
            <a:r>
              <a:rPr lang="fr-FR" sz="1050" dirty="0" err="1"/>
              <a:t>fabric</a:t>
            </a:r>
            <a:r>
              <a:rPr lang="fr-FR" sz="1050" dirty="0"/>
              <a:t>, </a:t>
            </a:r>
            <a:r>
              <a:rPr lang="fr-FR" sz="1050" dirty="0" err="1"/>
              <a:t>eyelet</a:t>
            </a:r>
            <a:r>
              <a:rPr lang="fr-FR" sz="1050" dirty="0"/>
              <a:t>, style, </a:t>
            </a:r>
            <a:r>
              <a:rPr lang="fr-FR" sz="1050" dirty="0" err="1"/>
              <a:t>stitch</a:t>
            </a:r>
            <a:r>
              <a:rPr lang="fr-FR" sz="1050" dirty="0"/>
              <a:t>, </a:t>
            </a:r>
            <a:r>
              <a:rPr lang="fr-FR" sz="1050" dirty="0" err="1"/>
              <a:t>metal</a:t>
            </a:r>
            <a:r>
              <a:rPr lang="fr-FR" sz="1050" dirty="0"/>
              <a:t>, ring, </a:t>
            </a:r>
            <a:r>
              <a:rPr lang="fr-FR" sz="1050" dirty="0" err="1"/>
              <a:t>make</a:t>
            </a:r>
            <a:r>
              <a:rPr lang="fr-FR" sz="1050" dirty="0"/>
              <a:t>, room, </a:t>
            </a:r>
            <a:r>
              <a:rPr lang="fr-FR" sz="1050" dirty="0" err="1"/>
              <a:t>environment</a:t>
            </a:r>
            <a:r>
              <a:rPr lang="fr-FR" sz="1050" dirty="0"/>
              <a:t>, </a:t>
            </a:r>
            <a:r>
              <a:rPr lang="fr-FR" sz="1050" dirty="0" err="1"/>
              <a:t>romantic</a:t>
            </a:r>
            <a:r>
              <a:rPr lang="fr-FR" sz="1050" dirty="0"/>
              <a:t>, </a:t>
            </a:r>
            <a:r>
              <a:rPr lang="fr-FR" sz="1050" dirty="0" err="1"/>
              <a:t>loving</a:t>
            </a:r>
            <a:r>
              <a:rPr lang="fr-FR" sz="1050" dirty="0"/>
              <a:t>, curtain, </a:t>
            </a:r>
            <a:r>
              <a:rPr lang="fr-FR" sz="1050" dirty="0" err="1"/>
              <a:t>ant</a:t>
            </a:r>
            <a:r>
              <a:rPr lang="fr-FR" sz="1050" dirty="0"/>
              <a:t>, </a:t>
            </a:r>
            <a:r>
              <a:rPr lang="fr-FR" sz="1050" dirty="0" err="1"/>
              <a:t>wrinkle</a:t>
            </a:r>
            <a:r>
              <a:rPr lang="fr-FR" sz="1050" dirty="0"/>
              <a:t>, anti, </a:t>
            </a:r>
            <a:r>
              <a:rPr lang="fr-FR" sz="1050" dirty="0" err="1"/>
              <a:t>shrinkage</a:t>
            </a:r>
            <a:r>
              <a:rPr lang="fr-FR" sz="1050" dirty="0"/>
              <a:t>, </a:t>
            </a:r>
            <a:r>
              <a:rPr lang="fr-FR" sz="1050" dirty="0" err="1"/>
              <a:t>elegant</a:t>
            </a:r>
            <a:r>
              <a:rPr lang="fr-FR" sz="1050" dirty="0"/>
              <a:t>, </a:t>
            </a:r>
            <a:r>
              <a:rPr lang="fr-FR" sz="1050" dirty="0" err="1"/>
              <a:t>apparance</a:t>
            </a:r>
            <a:r>
              <a:rPr lang="fr-FR" sz="1050" dirty="0"/>
              <a:t>, </a:t>
            </a:r>
            <a:r>
              <a:rPr lang="fr-FR" sz="1050" dirty="0" err="1"/>
              <a:t>give</a:t>
            </a:r>
            <a:r>
              <a:rPr lang="fr-FR" sz="1050" dirty="0"/>
              <a:t>, home, </a:t>
            </a:r>
            <a:r>
              <a:rPr lang="fr-FR" sz="1050" dirty="0" err="1"/>
              <a:t>bright</a:t>
            </a:r>
            <a:r>
              <a:rPr lang="fr-FR" sz="1050" dirty="0"/>
              <a:t>, </a:t>
            </a:r>
            <a:r>
              <a:rPr lang="fr-FR" sz="1050" dirty="0" err="1"/>
              <a:t>modernistic</a:t>
            </a:r>
            <a:r>
              <a:rPr lang="fr-FR" sz="1050" dirty="0"/>
              <a:t>, </a:t>
            </a:r>
            <a:r>
              <a:rPr lang="fr-FR" sz="1050" dirty="0" err="1"/>
              <a:t>appeal</a:t>
            </a:r>
            <a:r>
              <a:rPr lang="fr-FR" sz="1050" dirty="0"/>
              <a:t>, design, </a:t>
            </a:r>
            <a:r>
              <a:rPr lang="fr-FR" sz="1050" dirty="0" err="1"/>
              <a:t>surreal</a:t>
            </a:r>
            <a:r>
              <a:rPr lang="fr-FR" sz="1050" dirty="0"/>
              <a:t>, attention, sure, </a:t>
            </a:r>
            <a:r>
              <a:rPr lang="fr-FR" sz="1050" dirty="0" err="1"/>
              <a:t>steal</a:t>
            </a:r>
            <a:r>
              <a:rPr lang="fr-FR" sz="1050" dirty="0"/>
              <a:t>, </a:t>
            </a:r>
            <a:r>
              <a:rPr lang="fr-FR" sz="1050" dirty="0" err="1"/>
              <a:t>heart</a:t>
            </a:r>
            <a:r>
              <a:rPr lang="fr-FR" sz="1050" dirty="0"/>
              <a:t>, </a:t>
            </a:r>
            <a:r>
              <a:rPr lang="fr-FR" sz="1050" dirty="0" err="1"/>
              <a:t>contemporary</a:t>
            </a:r>
            <a:r>
              <a:rPr lang="fr-FR" sz="1050" dirty="0"/>
              <a:t>, </a:t>
            </a:r>
            <a:r>
              <a:rPr lang="fr-FR" sz="1050" dirty="0" err="1"/>
              <a:t>eyelet</a:t>
            </a:r>
            <a:r>
              <a:rPr lang="fr-FR" sz="1050" dirty="0"/>
              <a:t>, </a:t>
            </a:r>
            <a:r>
              <a:rPr lang="fr-FR" sz="1050" dirty="0" err="1"/>
              <a:t>valance</a:t>
            </a:r>
            <a:r>
              <a:rPr lang="fr-FR" sz="1050" dirty="0"/>
              <a:t>, curtain, slide, </a:t>
            </a:r>
            <a:r>
              <a:rPr lang="fr-FR" sz="1050" dirty="0" err="1"/>
              <a:t>smoothly</a:t>
            </a:r>
            <a:r>
              <a:rPr lang="fr-FR" sz="1050" dirty="0"/>
              <a:t>, </a:t>
            </a:r>
            <a:r>
              <a:rPr lang="fr-FR" sz="1050" dirty="0" err="1"/>
              <a:t>draw</a:t>
            </a:r>
            <a:r>
              <a:rPr lang="fr-FR" sz="1050" dirty="0"/>
              <a:t>, </a:t>
            </a:r>
            <a:r>
              <a:rPr lang="fr-FR" sz="1050" dirty="0" err="1"/>
              <a:t>apart</a:t>
            </a:r>
            <a:r>
              <a:rPr lang="fr-FR" sz="1050" dirty="0"/>
              <a:t>, first, </a:t>
            </a:r>
            <a:r>
              <a:rPr lang="fr-FR" sz="1050" dirty="0" err="1"/>
              <a:t>thing</a:t>
            </a:r>
            <a:r>
              <a:rPr lang="fr-FR" sz="1050" dirty="0"/>
              <a:t>, </a:t>
            </a:r>
            <a:r>
              <a:rPr lang="fr-FR" sz="1050" dirty="0" err="1">
                <a:highlight>
                  <a:srgbClr val="FFFF00"/>
                </a:highlight>
              </a:rPr>
              <a:t>morning</a:t>
            </a:r>
            <a:r>
              <a:rPr lang="fr-FR" sz="1050" dirty="0"/>
              <a:t>, </a:t>
            </a:r>
            <a:r>
              <a:rPr lang="fr-FR" sz="1050" dirty="0" err="1"/>
              <a:t>welcome</a:t>
            </a:r>
            <a:r>
              <a:rPr lang="fr-FR" sz="1050" dirty="0"/>
              <a:t>, </a:t>
            </a:r>
            <a:r>
              <a:rPr lang="fr-FR" sz="1050" dirty="0" err="1"/>
              <a:t>bright</a:t>
            </a:r>
            <a:r>
              <a:rPr lang="fr-FR" sz="1050" dirty="0"/>
              <a:t>, </a:t>
            </a:r>
            <a:r>
              <a:rPr lang="fr-FR" sz="1050" dirty="0" err="1"/>
              <a:t>sun</a:t>
            </a:r>
            <a:r>
              <a:rPr lang="fr-FR" sz="1050" dirty="0"/>
              <a:t>, ray, </a:t>
            </a:r>
            <a:r>
              <a:rPr lang="fr-FR" sz="1050" dirty="0" err="1"/>
              <a:t>want</a:t>
            </a:r>
            <a:r>
              <a:rPr lang="fr-FR" sz="1050" dirty="0"/>
              <a:t>, </a:t>
            </a:r>
            <a:r>
              <a:rPr lang="fr-FR" sz="1050" dirty="0" err="1"/>
              <a:t>wish</a:t>
            </a:r>
            <a:r>
              <a:rPr lang="fr-FR" sz="1050" dirty="0"/>
              <a:t>, good, </a:t>
            </a:r>
            <a:r>
              <a:rPr lang="fr-FR" sz="1050" dirty="0" err="1"/>
              <a:t>morning</a:t>
            </a:r>
            <a:r>
              <a:rPr lang="fr-FR" sz="1050" dirty="0"/>
              <a:t>, </a:t>
            </a:r>
            <a:r>
              <a:rPr lang="fr-FR" sz="1050" dirty="0" err="1"/>
              <a:t>whole</a:t>
            </a:r>
            <a:r>
              <a:rPr lang="fr-FR" sz="1050" dirty="0"/>
              <a:t>, world, </a:t>
            </a:r>
            <a:r>
              <a:rPr lang="fr-FR" sz="1050" dirty="0" err="1"/>
              <a:t>draw</a:t>
            </a:r>
            <a:r>
              <a:rPr lang="fr-FR" sz="1050" dirty="0"/>
              <a:t>, close, </a:t>
            </a:r>
            <a:r>
              <a:rPr lang="fr-FR" sz="1050" dirty="0" err="1">
                <a:highlight>
                  <a:srgbClr val="FFFF00"/>
                </a:highlight>
              </a:rPr>
              <a:t>evening</a:t>
            </a:r>
            <a:r>
              <a:rPr lang="fr-FR" sz="1050" dirty="0"/>
              <a:t>, </a:t>
            </a:r>
            <a:r>
              <a:rPr lang="fr-FR" sz="1050" dirty="0" err="1"/>
              <a:t>create</a:t>
            </a:r>
            <a:r>
              <a:rPr lang="fr-FR" sz="1050" dirty="0"/>
              <a:t>, </a:t>
            </a:r>
            <a:r>
              <a:rPr lang="fr-FR" sz="1050" dirty="0" err="1"/>
              <a:t>special</a:t>
            </a:r>
            <a:r>
              <a:rPr lang="fr-FR" sz="1050" dirty="0"/>
              <a:t>, moment, </a:t>
            </a:r>
            <a:r>
              <a:rPr lang="fr-FR" sz="1050" dirty="0" err="1"/>
              <a:t>joyous</a:t>
            </a:r>
            <a:r>
              <a:rPr lang="fr-FR" sz="1050" dirty="0"/>
              <a:t>, beauty, </a:t>
            </a:r>
            <a:r>
              <a:rPr lang="fr-FR" sz="1050" dirty="0" err="1"/>
              <a:t>given</a:t>
            </a:r>
            <a:r>
              <a:rPr lang="fr-FR" sz="1050" dirty="0"/>
              <a:t>, </a:t>
            </a:r>
            <a:r>
              <a:rPr lang="fr-FR" sz="1050" dirty="0" err="1"/>
              <a:t>soothing</a:t>
            </a:r>
            <a:r>
              <a:rPr lang="fr-FR" sz="1050" dirty="0"/>
              <a:t>, </a:t>
            </a:r>
            <a:r>
              <a:rPr lang="fr-FR" sz="1050" dirty="0" err="1"/>
              <a:t>print</a:t>
            </a:r>
            <a:r>
              <a:rPr lang="fr-FR" sz="1050" dirty="0"/>
              <a:t>, </a:t>
            </a:r>
            <a:r>
              <a:rPr lang="fr-FR" sz="1050" dirty="0" err="1"/>
              <a:t>bring</a:t>
            </a:r>
            <a:r>
              <a:rPr lang="fr-FR" sz="1050" dirty="0"/>
              <a:t>, home, </a:t>
            </a:r>
            <a:r>
              <a:rPr lang="fr-FR" sz="1050" dirty="0" err="1"/>
              <a:t>elegant</a:t>
            </a:r>
            <a:r>
              <a:rPr lang="fr-FR" sz="1050" dirty="0"/>
              <a:t>, curtain, </a:t>
            </a:r>
            <a:r>
              <a:rPr lang="fr-FR" sz="1050" dirty="0" err="1"/>
              <a:t>softly</a:t>
            </a:r>
            <a:r>
              <a:rPr lang="fr-FR" sz="1050" dirty="0"/>
              <a:t>, </a:t>
            </a:r>
            <a:r>
              <a:rPr lang="fr-FR" sz="1050" dirty="0" err="1"/>
              <a:t>filter</a:t>
            </a:r>
            <a:r>
              <a:rPr lang="fr-FR" sz="1050" dirty="0"/>
              <a:t>, light, room, </a:t>
            </a:r>
            <a:r>
              <a:rPr lang="fr-FR" sz="1050" dirty="0" err="1"/>
              <a:t>get</a:t>
            </a:r>
            <a:r>
              <a:rPr lang="fr-FR" sz="1050" dirty="0"/>
              <a:t>, right, ...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42CED2F-2D89-484D-B12A-0FBCFDF65D46}"/>
              </a:ext>
            </a:extLst>
          </p:cNvPr>
          <p:cNvSpPr txBox="1"/>
          <p:nvPr/>
        </p:nvSpPr>
        <p:spPr>
          <a:xfrm>
            <a:off x="838200" y="1199579"/>
            <a:ext cx="2141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 méthodes testées 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744EB2-1638-4858-8C02-2FC1EF4B21B6}"/>
              </a:ext>
            </a:extLst>
          </p:cNvPr>
          <p:cNvSpPr/>
          <p:nvPr/>
        </p:nvSpPr>
        <p:spPr>
          <a:xfrm>
            <a:off x="838200" y="4142316"/>
            <a:ext cx="11284974" cy="24013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0061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/>
      <p:bldP spid="14" grpId="0"/>
      <p:bldP spid="21" grpId="0"/>
      <p:bldP spid="17" grpId="0"/>
      <p:bldP spid="22" grpId="0"/>
      <p:bldP spid="23" grpId="0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18EC75B-4F09-4695-AA01-D8BF91C34E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3B2AAFC-F56B-4659-BFA1-71E372857DFE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7C119B2-E0E0-485E-BB7A-F055473D1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200"/>
            <a:ext cx="10394658" cy="732092"/>
          </a:xfrm>
        </p:spPr>
        <p:txBody>
          <a:bodyPr>
            <a:normAutofit/>
          </a:bodyPr>
          <a:lstStyle/>
          <a:p>
            <a:r>
              <a:rPr lang="fr-FR" sz="2800" b="1" u="sng" dirty="0">
                <a:solidFill>
                  <a:schemeClr val="accent1">
                    <a:lumMod val="75000"/>
                  </a:schemeClr>
                </a:solidFill>
              </a:rPr>
              <a:t>Normalisation (4/4)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456CA88-9D35-4E5B-B860-2EB18D432F5E}"/>
              </a:ext>
            </a:extLst>
          </p:cNvPr>
          <p:cNvSpPr txBox="1"/>
          <p:nvPr/>
        </p:nvSpPr>
        <p:spPr>
          <a:xfrm>
            <a:off x="1628521" y="2505670"/>
            <a:ext cx="8814016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24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2400" dirty="0"/>
              <a:t>Moyenne du nombre de mots dans les descriptions : </a:t>
            </a:r>
            <a:r>
              <a:rPr lang="fr-FR" sz="2400" b="1" dirty="0"/>
              <a:t>43 (-91 %)</a:t>
            </a:r>
          </a:p>
          <a:p>
            <a:pPr lvl="1"/>
            <a:r>
              <a:rPr lang="fr-FR" sz="2400" b="1" dirty="0"/>
              <a:t>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2400" dirty="0"/>
              <a:t>Nombre de mots uniques : </a:t>
            </a:r>
            <a:r>
              <a:rPr lang="fr-FR" sz="2400" b="1" dirty="0"/>
              <a:t>4 486 (-34 %)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05087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C02671-C984-4E76-BB15-365F65336C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3B2AAFC-F56B-4659-BFA1-71E372857DFE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97464D1-3F1A-4839-9C32-B933904BC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200"/>
            <a:ext cx="10394658" cy="732092"/>
          </a:xfrm>
        </p:spPr>
        <p:txBody>
          <a:bodyPr>
            <a:normAutofit/>
          </a:bodyPr>
          <a:lstStyle/>
          <a:p>
            <a:r>
              <a:rPr lang="fr-FR" sz="2800" b="1" u="sng" dirty="0">
                <a:solidFill>
                  <a:schemeClr val="accent1">
                    <a:lumMod val="75000"/>
                  </a:schemeClr>
                </a:solidFill>
              </a:rPr>
              <a:t>Extraction des </a:t>
            </a:r>
            <a:r>
              <a:rPr lang="fr-FR" sz="2800" b="1" u="sng" dirty="0" err="1">
                <a:solidFill>
                  <a:schemeClr val="accent1">
                    <a:lumMod val="75000"/>
                  </a:schemeClr>
                </a:solidFill>
              </a:rPr>
              <a:t>features</a:t>
            </a:r>
            <a:r>
              <a:rPr lang="fr-FR" sz="2800" b="1" u="sng" dirty="0">
                <a:solidFill>
                  <a:schemeClr val="accent1">
                    <a:lumMod val="75000"/>
                  </a:schemeClr>
                </a:solidFill>
              </a:rPr>
              <a:t> (bag of </a:t>
            </a:r>
            <a:r>
              <a:rPr lang="fr-FR" sz="2800" b="1" u="sng" dirty="0" err="1">
                <a:solidFill>
                  <a:schemeClr val="accent1">
                    <a:lumMod val="75000"/>
                  </a:schemeClr>
                </a:solidFill>
              </a:rPr>
              <a:t>words</a:t>
            </a:r>
            <a:r>
              <a:rPr lang="fr-FR" sz="2800" b="1" u="sng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14CE0D6-BAC7-4B90-A6F7-6B06098E3C2C}"/>
              </a:ext>
            </a:extLst>
          </p:cNvPr>
          <p:cNvSpPr txBox="1"/>
          <p:nvPr/>
        </p:nvSpPr>
        <p:spPr>
          <a:xfrm>
            <a:off x="838200" y="1608906"/>
            <a:ext cx="2130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 extracteurs testés :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A8E6F00C-E1CB-4914-9A01-AA1C25599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116" y="2294853"/>
            <a:ext cx="10515600" cy="3923423"/>
          </a:xfrm>
        </p:spPr>
        <p:txBody>
          <a:bodyPr>
            <a:normAutofit/>
          </a:bodyPr>
          <a:lstStyle/>
          <a:p>
            <a:pPr marL="538163" indent="-538163">
              <a:buFont typeface="Wingdings" panose="05000000000000000000" pitchFamily="2" charset="2"/>
              <a:buChar char="Ø"/>
            </a:pPr>
            <a:r>
              <a:rPr lang="fr-FR" b="1" dirty="0" err="1"/>
              <a:t>CountVectorizer</a:t>
            </a:r>
            <a:r>
              <a:rPr lang="fr-FR" b="1" dirty="0"/>
              <a:t> : </a:t>
            </a:r>
            <a:r>
              <a:rPr lang="fr-FR" dirty="0"/>
              <a:t>basé sur les fréquences d'apparition des différents mots présents dans les documents.</a:t>
            </a:r>
          </a:p>
          <a:p>
            <a:endParaRPr lang="fr-FR" dirty="0"/>
          </a:p>
          <a:p>
            <a:pPr marL="538163" indent="-538163">
              <a:buFont typeface="Wingdings" panose="05000000000000000000" pitchFamily="2" charset="2"/>
              <a:buChar char="Ø"/>
            </a:pPr>
            <a:r>
              <a:rPr lang="fr-FR" b="1" dirty="0" err="1"/>
              <a:t>tf-idf</a:t>
            </a:r>
            <a:r>
              <a:rPr lang="fr-FR" b="1" dirty="0"/>
              <a:t> :</a:t>
            </a:r>
            <a:r>
              <a:rPr lang="fr-FR" dirty="0"/>
              <a:t> pondère le nombre de mots en fonction de la fréquence à laquelle ils apparaissent dans les documents.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54316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8B2B0E-DD49-417E-A644-6947F5497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2292"/>
            <a:ext cx="10515600" cy="4351338"/>
          </a:xfrm>
        </p:spPr>
        <p:txBody>
          <a:bodyPr/>
          <a:lstStyle/>
          <a:p>
            <a:r>
              <a:rPr lang="fr-FR" b="1" dirty="0"/>
              <a:t>PCA :</a:t>
            </a:r>
          </a:p>
          <a:p>
            <a:pPr marL="457200" lvl="1" indent="0">
              <a:buNone/>
            </a:pPr>
            <a:r>
              <a:rPr lang="fr-FR" dirty="0"/>
              <a:t>- </a:t>
            </a:r>
            <a:r>
              <a:rPr lang="fr-FR" dirty="0" err="1"/>
              <a:t>CountVectorizer</a:t>
            </a:r>
            <a:r>
              <a:rPr lang="fr-FR" dirty="0"/>
              <a:t> : </a:t>
            </a:r>
            <a:r>
              <a:rPr lang="en-US" sz="2000" dirty="0"/>
              <a:t>Dimensions dataset before PCA reduction :  (1050, 4486)</a:t>
            </a:r>
          </a:p>
          <a:p>
            <a:pPr marL="457200" lvl="1" indent="0" defTabSz="941388">
              <a:buNone/>
            </a:pPr>
            <a:r>
              <a:rPr lang="en-US" sz="2000" dirty="0"/>
              <a:t>			Dimensions dataset after PCA reduction :  (1050, 752)</a:t>
            </a:r>
          </a:p>
          <a:p>
            <a:pPr marL="457200" lvl="1" indent="0" defTabSz="941388">
              <a:buNone/>
            </a:pPr>
            <a:r>
              <a:rPr lang="fr-FR" dirty="0"/>
              <a:t>- </a:t>
            </a:r>
            <a:r>
              <a:rPr lang="fr-FR" dirty="0" err="1"/>
              <a:t>tf-idf</a:t>
            </a:r>
            <a:r>
              <a:rPr lang="fr-FR" dirty="0"/>
              <a:t> : </a:t>
            </a:r>
            <a:r>
              <a:rPr lang="en-US" sz="2000" dirty="0"/>
              <a:t>Dimensions dataset before PCA reduction :  (1050, 4486)</a:t>
            </a:r>
          </a:p>
          <a:p>
            <a:pPr marL="457200" lvl="1" indent="0" defTabSz="941388">
              <a:buNone/>
              <a:tabLst>
                <a:tab pos="1439863" algn="l"/>
              </a:tabLst>
            </a:pPr>
            <a:r>
              <a:rPr lang="en-US" sz="2000" dirty="0"/>
              <a:t>	Dimensions dataset after PCA reduction :  (1050, 794)</a:t>
            </a:r>
            <a:endParaRPr lang="fr-FR" sz="2000" dirty="0"/>
          </a:p>
          <a:p>
            <a:pPr marL="228600" lvl="1">
              <a:spcBef>
                <a:spcPts val="1000"/>
              </a:spcBef>
              <a:tabLst>
                <a:tab pos="1439863" algn="l"/>
              </a:tabLst>
            </a:pPr>
            <a:r>
              <a:rPr lang="fr-FR" sz="2800" b="1" dirty="0"/>
              <a:t>t-SNE : </a:t>
            </a:r>
          </a:p>
          <a:p>
            <a:pPr marL="0" lvl="1" indent="0" defTabSz="941388">
              <a:buNone/>
              <a:tabLst>
                <a:tab pos="1439863" algn="l"/>
              </a:tabLst>
            </a:pPr>
            <a:endParaRPr lang="en-US" sz="2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B6874A0-AC61-41C2-A32E-4D6EEDF8F4F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3B2AAFC-F56B-4659-BFA1-71E372857DFE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512C173-0782-49EC-8313-D4D243C8F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200"/>
            <a:ext cx="10394658" cy="732092"/>
          </a:xfrm>
        </p:spPr>
        <p:txBody>
          <a:bodyPr>
            <a:normAutofit/>
          </a:bodyPr>
          <a:lstStyle/>
          <a:p>
            <a:r>
              <a:rPr lang="fr-FR" sz="2800" b="1" u="sng" dirty="0">
                <a:solidFill>
                  <a:schemeClr val="accent1">
                    <a:lumMod val="75000"/>
                  </a:schemeClr>
                </a:solidFill>
              </a:rPr>
              <a:t>Réduction de dimensions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BA00A83-E9F9-4896-96C0-6C5B01744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243" y="3894995"/>
            <a:ext cx="2659862" cy="261654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9E46B08-6093-4EF8-8A29-79049EEA73D8}"/>
              </a:ext>
            </a:extLst>
          </p:cNvPr>
          <p:cNvSpPr txBox="1"/>
          <p:nvPr/>
        </p:nvSpPr>
        <p:spPr>
          <a:xfrm>
            <a:off x="3010148" y="3525663"/>
            <a:ext cx="1714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CountVectorizer</a:t>
            </a:r>
            <a:endParaRPr lang="fr-FR" b="1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C7D05E1-80F7-4901-A215-3F43712B8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148" y="3894995"/>
            <a:ext cx="2650921" cy="2607746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44F04FC-5D63-4596-B148-31D6DF9778C8}"/>
              </a:ext>
            </a:extLst>
          </p:cNvPr>
          <p:cNvSpPr txBox="1"/>
          <p:nvPr/>
        </p:nvSpPr>
        <p:spPr>
          <a:xfrm>
            <a:off x="7800427" y="3525663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tf-idf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5141057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B6874A0-AC61-41C2-A32E-4D6EEDF8F4F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3B2AAFC-F56B-4659-BFA1-71E372857DFE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512C173-0782-49EC-8313-D4D243C8F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200"/>
            <a:ext cx="10394658" cy="732092"/>
          </a:xfrm>
        </p:spPr>
        <p:txBody>
          <a:bodyPr>
            <a:normAutofit/>
          </a:bodyPr>
          <a:lstStyle/>
          <a:p>
            <a:r>
              <a:rPr lang="fr-FR" sz="2800" b="1" u="sng" dirty="0">
                <a:solidFill>
                  <a:schemeClr val="accent1">
                    <a:lumMod val="75000"/>
                  </a:schemeClr>
                </a:solidFill>
              </a:rPr>
              <a:t>Clustering (</a:t>
            </a:r>
            <a:r>
              <a:rPr lang="fr-FR" sz="2800" b="1" u="sng" dirty="0" err="1">
                <a:solidFill>
                  <a:schemeClr val="accent1">
                    <a:lumMod val="75000"/>
                  </a:schemeClr>
                </a:solidFill>
              </a:rPr>
              <a:t>Kmeans</a:t>
            </a:r>
            <a:r>
              <a:rPr lang="fr-FR" sz="2800" b="1" u="sng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5652731-1441-4EFD-B4F5-0A47AA83E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75" y="2345538"/>
            <a:ext cx="3898413" cy="383492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2775653-DCBC-4E5D-BC5F-D764F0F9F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513" y="2345538"/>
            <a:ext cx="3898413" cy="3834921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9A0A1E6-F714-4570-8A03-F991506709BC}"/>
              </a:ext>
            </a:extLst>
          </p:cNvPr>
          <p:cNvSpPr txBox="1"/>
          <p:nvPr/>
        </p:nvSpPr>
        <p:spPr>
          <a:xfrm>
            <a:off x="2335973" y="1905623"/>
            <a:ext cx="1714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CountVectorizer</a:t>
            </a:r>
            <a:endParaRPr lang="fr-FR" b="1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A5DA9A8-B087-4AC5-A4D7-7D3B572EABDF}"/>
              </a:ext>
            </a:extLst>
          </p:cNvPr>
          <p:cNvSpPr txBox="1"/>
          <p:nvPr/>
        </p:nvSpPr>
        <p:spPr>
          <a:xfrm>
            <a:off x="9193666" y="1905623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tf-idf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8393727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442AD66-89CE-4316-B7BC-81FAE0E4C39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3B2AAFC-F56B-4659-BFA1-71E372857DFE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23488877-5FD0-4768-9260-F50F67D59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200"/>
            <a:ext cx="10394658" cy="732092"/>
          </a:xfrm>
        </p:spPr>
        <p:txBody>
          <a:bodyPr>
            <a:normAutofit/>
          </a:bodyPr>
          <a:lstStyle/>
          <a:p>
            <a:r>
              <a:rPr lang="fr-FR" sz="2800" b="1" u="sng" dirty="0">
                <a:solidFill>
                  <a:schemeClr val="accent1">
                    <a:lumMod val="75000"/>
                  </a:schemeClr>
                </a:solidFill>
              </a:rPr>
              <a:t>Analyse des clusters avec les catégories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8AF639E-6A91-44C5-9E3D-DF83988AC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62" y="3085790"/>
            <a:ext cx="4463492" cy="3149206"/>
          </a:xfr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858AC5B-9D30-4719-879C-E2D28238D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446" y="3085790"/>
            <a:ext cx="4463492" cy="3149206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B7F4AC4-4B31-40DE-AB7D-F78B3242120C}"/>
              </a:ext>
            </a:extLst>
          </p:cNvPr>
          <p:cNvSpPr txBox="1"/>
          <p:nvPr/>
        </p:nvSpPr>
        <p:spPr>
          <a:xfrm>
            <a:off x="2119682" y="2620240"/>
            <a:ext cx="14391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ARI score :</a:t>
            </a:r>
            <a:r>
              <a:rPr lang="fr-FR" sz="1400" dirty="0"/>
              <a:t>  0.303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C97DAD1-84CD-483F-96C7-46EF9B7BE739}"/>
              </a:ext>
            </a:extLst>
          </p:cNvPr>
          <p:cNvSpPr txBox="1"/>
          <p:nvPr/>
        </p:nvSpPr>
        <p:spPr>
          <a:xfrm>
            <a:off x="7714684" y="2620240"/>
            <a:ext cx="14391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ARI score :</a:t>
            </a:r>
            <a:r>
              <a:rPr lang="fr-FR" sz="1400" dirty="0"/>
              <a:t>  0.278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65CF352-0054-407A-887F-7A1F78FB5AD8}"/>
              </a:ext>
            </a:extLst>
          </p:cNvPr>
          <p:cNvSpPr txBox="1"/>
          <p:nvPr/>
        </p:nvSpPr>
        <p:spPr>
          <a:xfrm>
            <a:off x="2701733" y="2112728"/>
            <a:ext cx="1714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CountVectorizer</a:t>
            </a:r>
            <a:endParaRPr lang="fr-FR" b="1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896E081-D457-40F1-8EFA-B858E4474954}"/>
              </a:ext>
            </a:extLst>
          </p:cNvPr>
          <p:cNvSpPr txBox="1"/>
          <p:nvPr/>
        </p:nvSpPr>
        <p:spPr>
          <a:xfrm>
            <a:off x="8895192" y="2109873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tf-idf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7288062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7AC96D-F3FE-47B6-826A-5D5C13464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7336"/>
            <a:ext cx="10515600" cy="4351338"/>
          </a:xfrm>
        </p:spPr>
        <p:txBody>
          <a:bodyPr/>
          <a:lstStyle/>
          <a:p>
            <a:r>
              <a:rPr lang="fr-FR" b="1" dirty="0"/>
              <a:t>Universal Sentence Encoder </a:t>
            </a:r>
            <a:r>
              <a:rPr lang="fr-FR" dirty="0"/>
              <a:t>: Traitement des descriptions brutes à l'aide de réseaux de neurones.</a:t>
            </a:r>
          </a:p>
          <a:p>
            <a:pPr marL="0" indent="0" defTabSz="942975">
              <a:buNone/>
            </a:pPr>
            <a:r>
              <a:rPr lang="fr-FR" dirty="0"/>
              <a:t>	- PCA : </a:t>
            </a:r>
            <a:r>
              <a:rPr lang="en-US" sz="2000" dirty="0"/>
              <a:t>Dimensions dataset before PCA reduction :  (1050, 512)</a:t>
            </a:r>
          </a:p>
          <a:p>
            <a:pPr marL="0" indent="0" defTabSz="987425">
              <a:buNone/>
            </a:pPr>
            <a:r>
              <a:rPr lang="en-US" sz="2000" dirty="0"/>
              <a:t>		Dimensions dataset after PCA reduction :  (1050, 280)</a:t>
            </a:r>
          </a:p>
          <a:p>
            <a:pPr marL="0" indent="0" defTabSz="895350">
              <a:buNone/>
            </a:pPr>
            <a:r>
              <a:rPr lang="en-US" dirty="0"/>
              <a:t>	- </a:t>
            </a:r>
            <a:r>
              <a:rPr lang="fr-FR" dirty="0"/>
              <a:t>t-SNE :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A978F67-9BF9-4B60-BE53-1A906103DB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3B2AAFC-F56B-4659-BFA1-71E372857DFE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4CD606A2-230B-44C4-8794-FB5FF3C2F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200"/>
            <a:ext cx="10394658" cy="732092"/>
          </a:xfrm>
        </p:spPr>
        <p:txBody>
          <a:bodyPr>
            <a:normAutofit/>
          </a:bodyPr>
          <a:lstStyle/>
          <a:p>
            <a:r>
              <a:rPr lang="fr-FR" sz="2800" b="1" u="sng" dirty="0">
                <a:solidFill>
                  <a:schemeClr val="accent1">
                    <a:lumMod val="75000"/>
                  </a:schemeClr>
                </a:solidFill>
              </a:rPr>
              <a:t>Word </a:t>
            </a:r>
            <a:r>
              <a:rPr lang="fr-FR" sz="2800" b="1" u="sng" dirty="0" err="1">
                <a:solidFill>
                  <a:schemeClr val="accent1">
                    <a:lumMod val="75000"/>
                  </a:schemeClr>
                </a:solidFill>
              </a:rPr>
              <a:t>embeddings</a:t>
            </a:r>
            <a:r>
              <a:rPr lang="fr-FR" sz="2800" b="1" u="sng" dirty="0">
                <a:solidFill>
                  <a:schemeClr val="accent1">
                    <a:lumMod val="75000"/>
                  </a:schemeClr>
                </a:solidFill>
              </a:rPr>
              <a:t> (1/2)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8D6172-6717-4AE5-AE42-1457D74C9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442" y="3360906"/>
            <a:ext cx="3118730" cy="306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24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7AC96D-F3FE-47B6-826A-5D5C13464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8515" y="1529052"/>
            <a:ext cx="2825885" cy="365125"/>
          </a:xfrm>
        </p:spPr>
        <p:txBody>
          <a:bodyPr>
            <a:noAutofit/>
          </a:bodyPr>
          <a:lstStyle/>
          <a:p>
            <a:pPr marL="0" indent="0" defTabSz="942975">
              <a:buNone/>
            </a:pPr>
            <a:r>
              <a:rPr lang="fr-FR" sz="2300" dirty="0"/>
              <a:t>- Clustering (</a:t>
            </a:r>
            <a:r>
              <a:rPr lang="fr-FR" sz="2300" dirty="0" err="1"/>
              <a:t>Kmeans</a:t>
            </a:r>
            <a:r>
              <a:rPr lang="fr-FR" sz="2300" dirty="0"/>
              <a:t>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A978F67-9BF9-4B60-BE53-1A906103DB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3B2AAFC-F56B-4659-BFA1-71E372857DFE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4CD606A2-230B-44C4-8794-FB5FF3C2F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200"/>
            <a:ext cx="10394658" cy="732092"/>
          </a:xfrm>
        </p:spPr>
        <p:txBody>
          <a:bodyPr>
            <a:normAutofit/>
          </a:bodyPr>
          <a:lstStyle/>
          <a:p>
            <a:r>
              <a:rPr lang="fr-FR" sz="2800" b="1" u="sng" dirty="0">
                <a:solidFill>
                  <a:schemeClr val="accent1">
                    <a:lumMod val="75000"/>
                  </a:schemeClr>
                </a:solidFill>
              </a:rPr>
              <a:t>Word </a:t>
            </a:r>
            <a:r>
              <a:rPr lang="fr-FR" sz="2800" b="1" u="sng" dirty="0" err="1">
                <a:solidFill>
                  <a:schemeClr val="accent1">
                    <a:lumMod val="75000"/>
                  </a:schemeClr>
                </a:solidFill>
              </a:rPr>
              <a:t>embeddings</a:t>
            </a:r>
            <a:r>
              <a:rPr lang="fr-FR" sz="2800" b="1" u="sng" dirty="0">
                <a:solidFill>
                  <a:schemeClr val="accent1">
                    <a:lumMod val="75000"/>
                  </a:schemeClr>
                </a:solidFill>
              </a:rPr>
              <a:t> (2/2)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0CC846D-CC32-445C-8F37-8F3C6A5EEDDD}"/>
              </a:ext>
            </a:extLst>
          </p:cNvPr>
          <p:cNvSpPr txBox="1"/>
          <p:nvPr/>
        </p:nvSpPr>
        <p:spPr>
          <a:xfrm>
            <a:off x="7876095" y="2125918"/>
            <a:ext cx="14391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1400" u="sng"/>
            </a:lvl1pPr>
          </a:lstStyle>
          <a:p>
            <a:r>
              <a:rPr lang="fr-FR" dirty="0"/>
              <a:t>ARI score :</a:t>
            </a:r>
            <a:r>
              <a:rPr lang="fr-FR" u="none" dirty="0"/>
              <a:t>  0.336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17EF579-4C19-4EF0-B686-8385300B1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129" y="2612013"/>
            <a:ext cx="4017143" cy="283428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99DF09A-D96E-46ED-B310-44C1EA8726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302" y="2303442"/>
            <a:ext cx="3508571" cy="345142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F4A5464-866B-4358-A562-3E5A93CF2F9A}"/>
              </a:ext>
            </a:extLst>
          </p:cNvPr>
          <p:cNvSpPr txBox="1"/>
          <p:nvPr/>
        </p:nvSpPr>
        <p:spPr>
          <a:xfrm>
            <a:off x="7114290" y="1462616"/>
            <a:ext cx="5077710" cy="476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defTabSz="94297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fr-FR" sz="2300" dirty="0"/>
              <a:t>- Analyse des clusters avec les catégories</a:t>
            </a:r>
          </a:p>
        </p:txBody>
      </p:sp>
    </p:spTree>
    <p:extLst>
      <p:ext uri="{BB962C8B-B14F-4D97-AF65-F5344CB8AC3E}">
        <p14:creationId xmlns:p14="http://schemas.microsoft.com/office/powerpoint/2010/main" val="31669560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C07717-5D8A-45D0-BBC0-AD627E514A7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3B2AAFC-F56B-4659-BFA1-71E372857DFE}" type="slidenum">
              <a:rPr lang="fr-FR" smtClean="0"/>
              <a:pPr/>
              <a:t>19</a:t>
            </a:fld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9D63493-2C2C-4967-AE81-9C1B031F5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98" y="1888657"/>
            <a:ext cx="3887614" cy="178159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B51A892-1C25-47CF-A3F0-4D754898A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913" y="4646815"/>
            <a:ext cx="3005912" cy="134586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06868FE-210D-40DB-AABF-8F7520D11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886" y="924441"/>
            <a:ext cx="2388755" cy="169578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197C6896-4DB8-4CEC-BE68-6AAC44BE3A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4723" y="5124224"/>
            <a:ext cx="3405661" cy="108123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3DAC1DA-529A-41AC-AAC3-E0B02C978A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2907" y="3057365"/>
            <a:ext cx="3328715" cy="31789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096466D0-6598-490E-B579-E3BD055320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8415" y="2328801"/>
            <a:ext cx="3351179" cy="204087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5DB7EC6E-57E9-46A8-AEFA-D3A7017C42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1622" y="262107"/>
            <a:ext cx="3764670" cy="148885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A2C2BDD-B7BB-42E6-8C72-695A4D3AD14F}"/>
              </a:ext>
            </a:extLst>
          </p:cNvPr>
          <p:cNvSpPr/>
          <p:nvPr/>
        </p:nvSpPr>
        <p:spPr>
          <a:xfrm>
            <a:off x="95250" y="152400"/>
            <a:ext cx="12030075" cy="6340475"/>
          </a:xfrm>
          <a:prstGeom prst="rect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B1725A4-74D5-41DD-A42E-36BF708468CF}"/>
              </a:ext>
            </a:extLst>
          </p:cNvPr>
          <p:cNvSpPr txBox="1"/>
          <p:nvPr/>
        </p:nvSpPr>
        <p:spPr>
          <a:xfrm>
            <a:off x="4712238" y="3013501"/>
            <a:ext cx="3570049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Différentes tailles d’images</a:t>
            </a:r>
          </a:p>
          <a:p>
            <a:pPr algn="ctr"/>
            <a:r>
              <a:rPr lang="fr-FR" sz="2400" dirty="0"/>
              <a:t>Images en couleur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4EC8DA39-FC4E-4F5A-9729-B43D2E024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b="1" dirty="0"/>
              <a:t>Données images</a:t>
            </a:r>
          </a:p>
        </p:txBody>
      </p:sp>
    </p:spTree>
    <p:extLst>
      <p:ext uri="{BB962C8B-B14F-4D97-AF65-F5344CB8AC3E}">
        <p14:creationId xmlns:p14="http://schemas.microsoft.com/office/powerpoint/2010/main" val="36993737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EEA456-C8CF-4AC8-ADCC-FB804DF87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495426"/>
            <a:ext cx="10515600" cy="4820849"/>
          </a:xfrm>
        </p:spPr>
        <p:txBody>
          <a:bodyPr>
            <a:normAutofit fontScale="92500" lnSpcReduction="10000"/>
          </a:bodyPr>
          <a:lstStyle/>
          <a:p>
            <a:pPr marL="628650" indent="-6286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Contexte de l’étude</a:t>
            </a:r>
          </a:p>
          <a:p>
            <a:pPr marL="628650" indent="-6286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Analyse des données</a:t>
            </a:r>
          </a:p>
          <a:p>
            <a:pPr marL="628650" indent="-6286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Extraction des catégories de produits</a:t>
            </a:r>
          </a:p>
          <a:p>
            <a:pPr marL="628650" indent="-6286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Traitement des données textuelles</a:t>
            </a:r>
          </a:p>
          <a:p>
            <a:pPr marL="628650" indent="-6286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Traitement des images</a:t>
            </a:r>
          </a:p>
          <a:p>
            <a:pPr marL="628650" indent="-6286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Combinaison des </a:t>
            </a:r>
            <a:r>
              <a:rPr lang="fr-FR" dirty="0" err="1"/>
              <a:t>features</a:t>
            </a:r>
            <a:r>
              <a:rPr lang="fr-FR" dirty="0"/>
              <a:t> textuelles et images</a:t>
            </a:r>
          </a:p>
          <a:p>
            <a:pPr marL="628650" indent="-6286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Conclusion</a:t>
            </a:r>
          </a:p>
          <a:p>
            <a:endParaRPr lang="fr-FR" sz="1700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BC2CF98-B517-4D0E-8B53-636F008A649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3B2AAFC-F56B-4659-BFA1-71E372857DFE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5" name="Titre 10">
            <a:extLst>
              <a:ext uri="{FF2B5EF4-FFF2-40B4-BE49-F238E27FC236}">
                <a16:creationId xmlns:a16="http://schemas.microsoft.com/office/drawing/2014/main" id="{9D434D1B-1516-47F5-90CB-C39012640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b="1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19838382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5D259C8-3040-4E89-BBAB-0B683CA5A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Conversion en gris :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Redimensionnement 224x224 :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Égalisation d’histogrammes :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EE4E6D9-137F-41EB-81B8-4156501C320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3B2AAFC-F56B-4659-BFA1-71E372857DFE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B1C1B7E-3BB5-42BA-8E58-0281EEE59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200"/>
            <a:ext cx="10394658" cy="732092"/>
          </a:xfrm>
        </p:spPr>
        <p:txBody>
          <a:bodyPr>
            <a:normAutofit/>
          </a:bodyPr>
          <a:lstStyle/>
          <a:p>
            <a:r>
              <a:rPr lang="fr-FR" sz="2800" b="1" u="sng" dirty="0">
                <a:solidFill>
                  <a:schemeClr val="accent1">
                    <a:lumMod val="75000"/>
                  </a:schemeClr>
                </a:solidFill>
              </a:rPr>
              <a:t>Normalisation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42EAC3F-132B-44C5-82C2-43A256768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301" y="4566973"/>
            <a:ext cx="1305397" cy="12800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7C43301-1A1F-43AA-B03C-585DB2646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130" y="1491051"/>
            <a:ext cx="1122540" cy="1280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1B732A3-D328-42EB-AC47-C0AFCE4F5A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491" y="2952399"/>
            <a:ext cx="1305397" cy="12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4267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960D59-B0EF-404D-B1AC-18E83605C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38163" indent="-538163">
              <a:buFont typeface="Wingdings" panose="05000000000000000000" pitchFamily="2" charset="2"/>
              <a:buChar char="Ø"/>
            </a:pPr>
            <a:r>
              <a:rPr lang="fr-FR" dirty="0"/>
              <a:t>SIFT : breveté</a:t>
            </a:r>
          </a:p>
          <a:p>
            <a:pPr marL="538163" indent="-538163">
              <a:buFont typeface="Wingdings" panose="05000000000000000000" pitchFamily="2" charset="2"/>
              <a:buChar char="Ø"/>
            </a:pPr>
            <a:r>
              <a:rPr lang="fr-FR" dirty="0"/>
              <a:t>ORB : open source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Principe :</a:t>
            </a:r>
          </a:p>
          <a:p>
            <a:pPr lvl="1">
              <a:buFontTx/>
              <a:buChar char="-"/>
            </a:pPr>
            <a:r>
              <a:rPr lang="fr-FR" dirty="0"/>
              <a:t>Détection des key points</a:t>
            </a:r>
          </a:p>
          <a:p>
            <a:pPr lvl="1">
              <a:buFontTx/>
              <a:buChar char="-"/>
            </a:pPr>
            <a:r>
              <a:rPr lang="fr-FR" dirty="0"/>
              <a:t>Extraction des descripteurs</a:t>
            </a:r>
          </a:p>
          <a:p>
            <a:pPr lvl="1">
              <a:buFontTx/>
              <a:buChar char="-"/>
            </a:pPr>
            <a:r>
              <a:rPr lang="fr-FR" dirty="0"/>
              <a:t>Clustering des descripteurs = création des </a:t>
            </a:r>
            <a:r>
              <a:rPr lang="fr-FR" dirty="0" err="1"/>
              <a:t>features</a:t>
            </a:r>
            <a:endParaRPr lang="fr-FR" dirty="0"/>
          </a:p>
          <a:p>
            <a:pPr lvl="1">
              <a:buFontTx/>
              <a:buChar char="-"/>
            </a:pPr>
            <a:r>
              <a:rPr lang="fr-FR" dirty="0"/>
              <a:t>Création des histogrammes = </a:t>
            </a:r>
            <a:r>
              <a:rPr lang="fr-FR" b="1" dirty="0"/>
              <a:t>bag of </a:t>
            </a:r>
            <a:r>
              <a:rPr lang="fr-FR" b="1" dirty="0" err="1"/>
              <a:t>visual</a:t>
            </a:r>
            <a:r>
              <a:rPr lang="fr-FR" b="1" dirty="0"/>
              <a:t> </a:t>
            </a:r>
            <a:r>
              <a:rPr lang="fr-FR" b="1" dirty="0" err="1"/>
              <a:t>words</a:t>
            </a:r>
            <a:endParaRPr lang="fr-FR" b="1" dirty="0"/>
          </a:p>
          <a:p>
            <a:pPr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91667CD-115B-44A0-BD11-5DD380BC4C1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3B2AAFC-F56B-4659-BFA1-71E372857DFE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FA03C47-EA11-4B2E-9826-A62813D93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200"/>
            <a:ext cx="10394658" cy="732092"/>
          </a:xfrm>
        </p:spPr>
        <p:txBody>
          <a:bodyPr>
            <a:normAutofit/>
          </a:bodyPr>
          <a:lstStyle/>
          <a:p>
            <a:r>
              <a:rPr lang="fr-FR" sz="2800" b="1" u="sng" dirty="0">
                <a:solidFill>
                  <a:schemeClr val="accent1">
                    <a:lumMod val="75000"/>
                  </a:schemeClr>
                </a:solidFill>
              </a:rPr>
              <a:t>Extraction des </a:t>
            </a:r>
            <a:r>
              <a:rPr lang="fr-FR" sz="2800" b="1" u="sng" dirty="0" err="1">
                <a:solidFill>
                  <a:schemeClr val="accent1">
                    <a:lumMod val="75000"/>
                  </a:schemeClr>
                </a:solidFill>
              </a:rPr>
              <a:t>features</a:t>
            </a:r>
            <a:r>
              <a:rPr lang="fr-FR" sz="2800" b="1" u="sng" dirty="0">
                <a:solidFill>
                  <a:schemeClr val="accent1">
                    <a:lumMod val="75000"/>
                  </a:schemeClr>
                </a:solidFill>
              </a:rPr>
              <a:t> (bag of </a:t>
            </a:r>
            <a:r>
              <a:rPr lang="fr-FR" sz="2800" b="1" u="sng" dirty="0" err="1">
                <a:solidFill>
                  <a:schemeClr val="accent1">
                    <a:lumMod val="75000"/>
                  </a:schemeClr>
                </a:solidFill>
              </a:rPr>
              <a:t>visual</a:t>
            </a:r>
            <a:r>
              <a:rPr lang="fr-FR" sz="2800" b="1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sz="2800" b="1" u="sng" dirty="0" err="1">
                <a:solidFill>
                  <a:schemeClr val="accent1">
                    <a:lumMod val="75000"/>
                  </a:schemeClr>
                </a:solidFill>
              </a:rPr>
              <a:t>words</a:t>
            </a:r>
            <a:r>
              <a:rPr lang="fr-FR" sz="2800" b="1" u="sng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83DA663-8062-4E99-9D20-FFEE1EDD04F5}"/>
              </a:ext>
            </a:extLst>
          </p:cNvPr>
          <p:cNvSpPr txBox="1"/>
          <p:nvPr/>
        </p:nvSpPr>
        <p:spPr>
          <a:xfrm>
            <a:off x="838200" y="1374292"/>
            <a:ext cx="2130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 extracteurs testés :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46B8CD3-C110-4CA4-B67A-1892452F7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455" y="1672820"/>
            <a:ext cx="1794921" cy="17600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13A761E-BFE4-4430-B51E-5D9D5F1AD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030" y="1672820"/>
            <a:ext cx="1794921" cy="17600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261F961-1C8A-465E-81F6-A6356FA74887}"/>
              </a:ext>
            </a:extLst>
          </p:cNvPr>
          <p:cNvSpPr txBox="1"/>
          <p:nvPr/>
        </p:nvSpPr>
        <p:spPr>
          <a:xfrm>
            <a:off x="6610399" y="1415293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SIFT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4C9EFD8-0CCA-4E55-82C4-856682E597A5}"/>
              </a:ext>
            </a:extLst>
          </p:cNvPr>
          <p:cNvSpPr txBox="1"/>
          <p:nvPr/>
        </p:nvSpPr>
        <p:spPr>
          <a:xfrm>
            <a:off x="9792824" y="1415293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ORB</a:t>
            </a:r>
          </a:p>
        </p:txBody>
      </p:sp>
    </p:spTree>
    <p:extLst>
      <p:ext uri="{BB962C8B-B14F-4D97-AF65-F5344CB8AC3E}">
        <p14:creationId xmlns:p14="http://schemas.microsoft.com/office/powerpoint/2010/main" val="25894850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8B2B0E-DD49-417E-A644-6947F5497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2292"/>
            <a:ext cx="10515600" cy="4351338"/>
          </a:xfrm>
        </p:spPr>
        <p:txBody>
          <a:bodyPr/>
          <a:lstStyle/>
          <a:p>
            <a:r>
              <a:rPr lang="fr-FR" b="1" dirty="0"/>
              <a:t>PCA :</a:t>
            </a:r>
          </a:p>
          <a:p>
            <a:pPr marL="457200" lvl="1" indent="0">
              <a:buNone/>
            </a:pPr>
            <a:r>
              <a:rPr lang="fr-FR" dirty="0"/>
              <a:t>- SIFT : </a:t>
            </a:r>
            <a:r>
              <a:rPr lang="en-US" sz="2000" dirty="0"/>
              <a:t>Dimensions dataset before PCA reduction :  (1050, 474)</a:t>
            </a:r>
          </a:p>
          <a:p>
            <a:pPr marL="457200" lvl="1" indent="0" defTabSz="1343025">
              <a:buNone/>
            </a:pPr>
            <a:r>
              <a:rPr lang="en-US" sz="2000" dirty="0"/>
              <a:t>	Dimensions dataset after PCA reduction :  (1050, 416)</a:t>
            </a:r>
          </a:p>
          <a:p>
            <a:pPr marL="457200" lvl="1" indent="0">
              <a:buNone/>
            </a:pPr>
            <a:r>
              <a:rPr lang="fr-FR" dirty="0"/>
              <a:t>- ORB : </a:t>
            </a:r>
            <a:r>
              <a:rPr lang="en-US" sz="2000" dirty="0"/>
              <a:t>Dimensions dataset before PCA reduction :  (1050, 608)</a:t>
            </a:r>
          </a:p>
          <a:p>
            <a:pPr marL="457200" lvl="1" indent="0" defTabSz="1343025">
              <a:buNone/>
            </a:pPr>
            <a:r>
              <a:rPr lang="en-US" sz="2000" dirty="0"/>
              <a:t>	Dimensions dataset after PCA reduction :  (1050, 517)</a:t>
            </a:r>
            <a:endParaRPr lang="en-US" sz="1400" b="1" dirty="0"/>
          </a:p>
          <a:p>
            <a:pPr marL="228600" lvl="1">
              <a:spcBef>
                <a:spcPts val="1000"/>
              </a:spcBef>
            </a:pPr>
            <a:r>
              <a:rPr lang="fr-FR" sz="2800" b="1" dirty="0"/>
              <a:t>t-SNE : </a:t>
            </a:r>
          </a:p>
          <a:p>
            <a:pPr marL="0" lvl="1" indent="0" defTabSz="941388">
              <a:buNone/>
              <a:tabLst>
                <a:tab pos="1439863" algn="l"/>
              </a:tabLst>
            </a:pPr>
            <a:endParaRPr lang="en-US" sz="2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B6874A0-AC61-41C2-A32E-4D6EEDF8F4F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3B2AAFC-F56B-4659-BFA1-71E372857DFE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512C173-0782-49EC-8313-D4D243C8F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200"/>
            <a:ext cx="10394658" cy="732092"/>
          </a:xfrm>
        </p:spPr>
        <p:txBody>
          <a:bodyPr>
            <a:normAutofit/>
          </a:bodyPr>
          <a:lstStyle/>
          <a:p>
            <a:r>
              <a:rPr lang="fr-FR" sz="2800" b="1" u="sng" dirty="0">
                <a:solidFill>
                  <a:schemeClr val="accent1">
                    <a:lumMod val="75000"/>
                  </a:schemeClr>
                </a:solidFill>
              </a:rPr>
              <a:t>Réduction de dimensions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9FFC7F4-EE17-4CDB-B34F-2C2455F1C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905" y="3827093"/>
            <a:ext cx="2728889" cy="268444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B95F35D-81BE-4B74-AE10-D759C48A7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319" y="3827093"/>
            <a:ext cx="2737778" cy="2684444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EEB55713-3AEA-4183-8B5B-E819A408B153}"/>
              </a:ext>
            </a:extLst>
          </p:cNvPr>
          <p:cNvSpPr txBox="1"/>
          <p:nvPr/>
        </p:nvSpPr>
        <p:spPr>
          <a:xfrm>
            <a:off x="3333117" y="3457761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SIFT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03FFFF4-5126-4F20-B44D-66E5ECFBFECD}"/>
              </a:ext>
            </a:extLst>
          </p:cNvPr>
          <p:cNvSpPr txBox="1"/>
          <p:nvPr/>
        </p:nvSpPr>
        <p:spPr>
          <a:xfrm>
            <a:off x="8277839" y="3457761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ORB</a:t>
            </a:r>
          </a:p>
        </p:txBody>
      </p:sp>
    </p:spTree>
    <p:extLst>
      <p:ext uri="{BB962C8B-B14F-4D97-AF65-F5344CB8AC3E}">
        <p14:creationId xmlns:p14="http://schemas.microsoft.com/office/powerpoint/2010/main" val="31561140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B6874A0-AC61-41C2-A32E-4D6EEDF8F4F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3B2AAFC-F56B-4659-BFA1-71E372857DFE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512C173-0782-49EC-8313-D4D243C8F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200"/>
            <a:ext cx="10394658" cy="732092"/>
          </a:xfrm>
        </p:spPr>
        <p:txBody>
          <a:bodyPr>
            <a:normAutofit/>
          </a:bodyPr>
          <a:lstStyle/>
          <a:p>
            <a:r>
              <a:rPr lang="fr-FR" sz="2800" b="1" u="sng" dirty="0">
                <a:solidFill>
                  <a:schemeClr val="accent1">
                    <a:lumMod val="75000"/>
                  </a:schemeClr>
                </a:solidFill>
              </a:rPr>
              <a:t>Clustering (</a:t>
            </a:r>
            <a:r>
              <a:rPr lang="fr-FR" sz="2800" b="1" u="sng" dirty="0" err="1">
                <a:solidFill>
                  <a:schemeClr val="accent1">
                    <a:lumMod val="75000"/>
                  </a:schemeClr>
                </a:solidFill>
              </a:rPr>
              <a:t>Kmeans</a:t>
            </a:r>
            <a:r>
              <a:rPr lang="fr-FR" sz="2800" b="1" u="sng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D530ADA-DE0B-4F77-8176-755AC607F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604" y="2079386"/>
            <a:ext cx="4288254" cy="421841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B83C1E3-7F7B-4936-AF08-5BFEE1A54A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75" y="2079386"/>
            <a:ext cx="4302222" cy="4218413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D03C329B-0C3F-49BF-B2A4-434909B1F635}"/>
              </a:ext>
            </a:extLst>
          </p:cNvPr>
          <p:cNvSpPr txBox="1"/>
          <p:nvPr/>
        </p:nvSpPr>
        <p:spPr>
          <a:xfrm>
            <a:off x="2817551" y="1603185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SIFT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11D80B1-2BFC-4610-877E-F1FDD7E004A6}"/>
              </a:ext>
            </a:extLst>
          </p:cNvPr>
          <p:cNvSpPr txBox="1"/>
          <p:nvPr/>
        </p:nvSpPr>
        <p:spPr>
          <a:xfrm>
            <a:off x="8924996" y="1603185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ORB</a:t>
            </a:r>
          </a:p>
        </p:txBody>
      </p:sp>
    </p:spTree>
    <p:extLst>
      <p:ext uri="{BB962C8B-B14F-4D97-AF65-F5344CB8AC3E}">
        <p14:creationId xmlns:p14="http://schemas.microsoft.com/office/powerpoint/2010/main" val="13698195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442AD66-89CE-4316-B7BC-81FAE0E4C39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3B2AAFC-F56B-4659-BFA1-71E372857DFE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23488877-5FD0-4768-9260-F50F67D59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200"/>
            <a:ext cx="10394658" cy="732092"/>
          </a:xfrm>
        </p:spPr>
        <p:txBody>
          <a:bodyPr>
            <a:normAutofit/>
          </a:bodyPr>
          <a:lstStyle/>
          <a:p>
            <a:r>
              <a:rPr lang="fr-FR" sz="2800" b="1" u="sng" dirty="0">
                <a:solidFill>
                  <a:schemeClr val="accent1">
                    <a:lumMod val="75000"/>
                  </a:schemeClr>
                </a:solidFill>
              </a:rPr>
              <a:t>Analyse des clusters avec les catégories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B7F4AC4-4B31-40DE-AB7D-F78B3242120C}"/>
              </a:ext>
            </a:extLst>
          </p:cNvPr>
          <p:cNvSpPr txBox="1"/>
          <p:nvPr/>
        </p:nvSpPr>
        <p:spPr>
          <a:xfrm>
            <a:off x="2119682" y="2620240"/>
            <a:ext cx="14391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ARI score :</a:t>
            </a:r>
            <a:r>
              <a:rPr lang="fr-FR" sz="1400" dirty="0"/>
              <a:t>  0.068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C97DAD1-84CD-483F-96C7-46EF9B7BE739}"/>
              </a:ext>
            </a:extLst>
          </p:cNvPr>
          <p:cNvSpPr txBox="1"/>
          <p:nvPr/>
        </p:nvSpPr>
        <p:spPr>
          <a:xfrm>
            <a:off x="7714684" y="2620240"/>
            <a:ext cx="14391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ARI score :</a:t>
            </a:r>
            <a:r>
              <a:rPr lang="fr-FR" sz="1400" dirty="0"/>
              <a:t>  0.060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63CA9E5-94C3-4484-B103-018E08A3B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461" y="3148594"/>
            <a:ext cx="4425397" cy="314920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B6053C1-FA85-4085-BB34-92F49DE5B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43" y="3148594"/>
            <a:ext cx="4425397" cy="3149206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E8B5985-344D-4584-BEC0-D5C0F8F382F6}"/>
              </a:ext>
            </a:extLst>
          </p:cNvPr>
          <p:cNvSpPr txBox="1"/>
          <p:nvPr/>
        </p:nvSpPr>
        <p:spPr>
          <a:xfrm>
            <a:off x="3271761" y="2254727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SIFT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15087D0-5767-4B53-AFA6-172CFD13EA9D}"/>
              </a:ext>
            </a:extLst>
          </p:cNvPr>
          <p:cNvSpPr txBox="1"/>
          <p:nvPr/>
        </p:nvSpPr>
        <p:spPr>
          <a:xfrm>
            <a:off x="9020159" y="225090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ORB</a:t>
            </a:r>
          </a:p>
        </p:txBody>
      </p:sp>
    </p:spTree>
    <p:extLst>
      <p:ext uri="{BB962C8B-B14F-4D97-AF65-F5344CB8AC3E}">
        <p14:creationId xmlns:p14="http://schemas.microsoft.com/office/powerpoint/2010/main" val="34574379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6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0EA52B-2170-49B3-8E19-3CD700D69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0199"/>
            <a:ext cx="11353800" cy="4351338"/>
          </a:xfrm>
        </p:spPr>
        <p:txBody>
          <a:bodyPr/>
          <a:lstStyle/>
          <a:p>
            <a:pPr marL="538163" indent="-538163">
              <a:buFont typeface="Wingdings" panose="05000000000000000000" pitchFamily="2" charset="2"/>
              <a:buChar char="Ø"/>
            </a:pPr>
            <a:r>
              <a:rPr lang="fr-FR" dirty="0"/>
              <a:t>VGG-16</a:t>
            </a:r>
          </a:p>
          <a:p>
            <a:pPr marL="538163" indent="-538163">
              <a:buFont typeface="Wingdings" panose="05000000000000000000" pitchFamily="2" charset="2"/>
              <a:buChar char="Ø"/>
            </a:pPr>
            <a:r>
              <a:rPr lang="fr-FR" dirty="0"/>
              <a:t>ResNet50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Etapes :</a:t>
            </a:r>
          </a:p>
          <a:p>
            <a:pPr lvl="1">
              <a:buFontTx/>
              <a:buChar char="-"/>
            </a:pPr>
            <a:r>
              <a:rPr lang="fr-FR" sz="2200" dirty="0"/>
              <a:t>Suppression des dernières couches et ajout d’une couche de </a:t>
            </a:r>
            <a:r>
              <a:rPr lang="fr-FR" sz="2200" dirty="0" err="1"/>
              <a:t>pooling</a:t>
            </a:r>
            <a:r>
              <a:rPr lang="fr-FR" sz="2200" dirty="0"/>
              <a:t> (GlobalMaxPooling2D).</a:t>
            </a:r>
          </a:p>
          <a:p>
            <a:pPr lvl="1">
              <a:buFontTx/>
              <a:buChar char="-"/>
            </a:pPr>
            <a:r>
              <a:rPr lang="fr-FR" sz="2200" dirty="0"/>
              <a:t>Normalisation des images (RGB et redimensionnement 224x224).</a:t>
            </a:r>
          </a:p>
          <a:p>
            <a:pPr lvl="1">
              <a:buFontTx/>
              <a:buChar char="-"/>
            </a:pPr>
            <a:r>
              <a:rPr lang="fr-FR" sz="2200" dirty="0"/>
              <a:t>Extraction des </a:t>
            </a:r>
            <a:r>
              <a:rPr lang="fr-FR" sz="2200" dirty="0" err="1"/>
              <a:t>features</a:t>
            </a:r>
            <a:r>
              <a:rPr lang="fr-FR" sz="2200" dirty="0"/>
              <a:t>.</a:t>
            </a:r>
            <a:endParaRPr lang="fr-FR" sz="2200" b="1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8D9C1F4-30D3-4C96-9DA5-21DAE58FEE5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3B2AAFC-F56B-4659-BFA1-71E372857DFE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732450AD-706D-4BB7-B7BD-7C815C845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200"/>
            <a:ext cx="10394658" cy="732092"/>
          </a:xfrm>
        </p:spPr>
        <p:txBody>
          <a:bodyPr>
            <a:normAutofit/>
          </a:bodyPr>
          <a:lstStyle/>
          <a:p>
            <a:r>
              <a:rPr lang="fr-FR" sz="2800" b="1" u="sng" dirty="0">
                <a:solidFill>
                  <a:schemeClr val="accent1">
                    <a:lumMod val="75000"/>
                  </a:schemeClr>
                </a:solidFill>
              </a:rPr>
              <a:t>CNN - Transfer Learning (1/3)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72E409B-5E81-49C8-82F4-5F8B9153EA05}"/>
              </a:ext>
            </a:extLst>
          </p:cNvPr>
          <p:cNvSpPr txBox="1"/>
          <p:nvPr/>
        </p:nvSpPr>
        <p:spPr>
          <a:xfrm>
            <a:off x="838200" y="1541579"/>
            <a:ext cx="7125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 extracteurs testés (pré-entraînés sur la base d’images </a:t>
            </a:r>
            <a:r>
              <a:rPr lang="fr-FR" dirty="0" err="1"/>
              <a:t>ImageNet</a:t>
            </a:r>
            <a:r>
              <a:rPr lang="fr-FR" dirty="0"/>
              <a:t>) :</a:t>
            </a:r>
          </a:p>
        </p:txBody>
      </p:sp>
    </p:spTree>
    <p:extLst>
      <p:ext uri="{BB962C8B-B14F-4D97-AF65-F5344CB8AC3E}">
        <p14:creationId xmlns:p14="http://schemas.microsoft.com/office/powerpoint/2010/main" val="30595290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91B6E0-2141-499A-BC0B-9FDB6084C5C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3B2AAFC-F56B-4659-BFA1-71E372857DFE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D0D9A90A-D150-48B5-B459-AC768AE0E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200"/>
            <a:ext cx="10394658" cy="732092"/>
          </a:xfrm>
        </p:spPr>
        <p:txBody>
          <a:bodyPr>
            <a:normAutofit/>
          </a:bodyPr>
          <a:lstStyle/>
          <a:p>
            <a:r>
              <a:rPr lang="fr-FR" sz="2800" b="1" u="sng" dirty="0">
                <a:solidFill>
                  <a:schemeClr val="accent1">
                    <a:lumMod val="75000"/>
                  </a:schemeClr>
                </a:solidFill>
              </a:rPr>
              <a:t>CNN - Transfer Learning (2/3)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437AA6A9-09EA-4F27-9935-6FDD0E45B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2292"/>
            <a:ext cx="10515600" cy="4351338"/>
          </a:xfrm>
        </p:spPr>
        <p:txBody>
          <a:bodyPr/>
          <a:lstStyle/>
          <a:p>
            <a:pPr lvl="1" defTabSz="360363"/>
            <a:r>
              <a:rPr lang="fr-FR" dirty="0"/>
              <a:t>PCA :</a:t>
            </a:r>
          </a:p>
          <a:p>
            <a:pPr marL="914400" lvl="2" indent="0" defTabSz="895350">
              <a:buNone/>
            </a:pPr>
            <a:r>
              <a:rPr lang="fr-FR" sz="1800" dirty="0"/>
              <a:t>- VGG-16 : </a:t>
            </a:r>
            <a:r>
              <a:rPr lang="en-US" sz="1800" dirty="0"/>
              <a:t>Dimensions dataset before PCA reduction :  (1050, 512)</a:t>
            </a:r>
          </a:p>
          <a:p>
            <a:pPr marL="914400" lvl="2" indent="0" defTabSz="1917700">
              <a:buNone/>
            </a:pPr>
            <a:r>
              <a:rPr lang="en-US" sz="1800" dirty="0"/>
              <a:t>	Dimensions dataset after PCA reduction :  (1050, 404)</a:t>
            </a:r>
          </a:p>
          <a:p>
            <a:pPr marL="914400" lvl="2" indent="0">
              <a:buNone/>
            </a:pPr>
            <a:r>
              <a:rPr lang="fr-FR" sz="1800" dirty="0"/>
              <a:t>- ResNet50 : </a:t>
            </a:r>
            <a:r>
              <a:rPr lang="en-US" sz="1800" dirty="0"/>
              <a:t>Dimensions dataset before PCA reduction :  (1050, 2048)</a:t>
            </a:r>
          </a:p>
          <a:p>
            <a:pPr marL="914400" lvl="2" indent="0" defTabSz="2093913">
              <a:buNone/>
            </a:pPr>
            <a:r>
              <a:rPr lang="en-US" sz="1800" dirty="0"/>
              <a:t>	Dimensions dataset after PCA reduction :  (1050, 809)</a:t>
            </a:r>
            <a:endParaRPr lang="fr-FR" sz="1800" dirty="0"/>
          </a:p>
          <a:p>
            <a:pPr lvl="2" defTabSz="360363"/>
            <a:endParaRPr lang="fr-FR" sz="1400" dirty="0"/>
          </a:p>
          <a:p>
            <a:pPr lvl="1" defTabSz="942975"/>
            <a:r>
              <a:rPr lang="fr-FR" dirty="0"/>
              <a:t>t-SNE :</a:t>
            </a:r>
          </a:p>
          <a:p>
            <a:pPr lvl="1" defTabSz="942975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2F86A45-4D8E-4142-BF5C-ECB44A2F8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735" y="3443601"/>
            <a:ext cx="3118730" cy="306793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6F65564-5CEB-426B-9BBD-A3892BE0B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535" y="3406552"/>
            <a:ext cx="3118730" cy="306793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B03284FA-BEE8-4BF7-A781-894F17B36A67}"/>
              </a:ext>
            </a:extLst>
          </p:cNvPr>
          <p:cNvSpPr txBox="1"/>
          <p:nvPr/>
        </p:nvSpPr>
        <p:spPr>
          <a:xfrm>
            <a:off x="3763948" y="3096719"/>
            <a:ext cx="916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VGG-16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46B4383-55C2-42CB-9C9A-DB9FE39D8D66}"/>
              </a:ext>
            </a:extLst>
          </p:cNvPr>
          <p:cNvSpPr txBox="1"/>
          <p:nvPr/>
        </p:nvSpPr>
        <p:spPr>
          <a:xfrm>
            <a:off x="7606164" y="3096719"/>
            <a:ext cx="1098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ResNet50</a:t>
            </a:r>
          </a:p>
        </p:txBody>
      </p:sp>
    </p:spTree>
    <p:extLst>
      <p:ext uri="{BB962C8B-B14F-4D97-AF65-F5344CB8AC3E}">
        <p14:creationId xmlns:p14="http://schemas.microsoft.com/office/powerpoint/2010/main" val="32280158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91B6E0-2141-499A-BC0B-9FDB6084C5C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3B2AAFC-F56B-4659-BFA1-71E372857DFE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D0D9A90A-D150-48B5-B459-AC768AE0E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200"/>
            <a:ext cx="10394658" cy="732092"/>
          </a:xfrm>
        </p:spPr>
        <p:txBody>
          <a:bodyPr>
            <a:normAutofit/>
          </a:bodyPr>
          <a:lstStyle/>
          <a:p>
            <a:r>
              <a:rPr lang="fr-FR" sz="2800" b="1" u="sng" dirty="0">
                <a:solidFill>
                  <a:schemeClr val="accent1">
                    <a:lumMod val="75000"/>
                  </a:schemeClr>
                </a:solidFill>
              </a:rPr>
              <a:t>CNN - Transfer Learning (3/3)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437AA6A9-09EA-4F27-9935-6FDD0E45B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7336"/>
            <a:ext cx="10515600" cy="4351338"/>
          </a:xfrm>
        </p:spPr>
        <p:txBody>
          <a:bodyPr/>
          <a:lstStyle/>
          <a:p>
            <a:pPr marL="0" indent="0" defTabSz="360363">
              <a:buNone/>
            </a:pPr>
            <a:r>
              <a:rPr lang="fr-FR" dirty="0"/>
              <a:t>	- Clustering (</a:t>
            </a:r>
            <a:r>
              <a:rPr lang="fr-FR" dirty="0" err="1"/>
              <a:t>Kmeans</a:t>
            </a:r>
            <a:r>
              <a:rPr lang="fr-FR" dirty="0"/>
              <a:t>):</a:t>
            </a:r>
          </a:p>
          <a:p>
            <a:pPr lvl="1" defTabSz="942975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382B16-762C-4A24-B611-1A0B0A572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790" y="2676614"/>
            <a:ext cx="3898413" cy="383492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D5ED2E0-5B86-478F-A26F-C60D41943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97" y="2676615"/>
            <a:ext cx="3898413" cy="3834921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E7B15EA4-0632-41B7-BFAD-AE72E8722884}"/>
              </a:ext>
            </a:extLst>
          </p:cNvPr>
          <p:cNvSpPr txBox="1"/>
          <p:nvPr/>
        </p:nvSpPr>
        <p:spPr>
          <a:xfrm>
            <a:off x="2595292" y="2192239"/>
            <a:ext cx="916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VGG-16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6D2BAD8-0A19-4A02-BFBA-5D997F85E1BE}"/>
              </a:ext>
            </a:extLst>
          </p:cNvPr>
          <p:cNvSpPr txBox="1"/>
          <p:nvPr/>
        </p:nvSpPr>
        <p:spPr>
          <a:xfrm>
            <a:off x="8869422" y="2192239"/>
            <a:ext cx="1098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ResNet50</a:t>
            </a:r>
          </a:p>
        </p:txBody>
      </p:sp>
    </p:spTree>
    <p:extLst>
      <p:ext uri="{BB962C8B-B14F-4D97-AF65-F5344CB8AC3E}">
        <p14:creationId xmlns:p14="http://schemas.microsoft.com/office/powerpoint/2010/main" val="6907231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442AD66-89CE-4316-B7BC-81FAE0E4C39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3B2AAFC-F56B-4659-BFA1-71E372857DFE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23488877-5FD0-4768-9260-F50F67D59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200"/>
            <a:ext cx="10394658" cy="732092"/>
          </a:xfrm>
        </p:spPr>
        <p:txBody>
          <a:bodyPr>
            <a:normAutofit/>
          </a:bodyPr>
          <a:lstStyle/>
          <a:p>
            <a:r>
              <a:rPr lang="fr-FR" sz="2800" b="1" u="sng" dirty="0">
                <a:solidFill>
                  <a:schemeClr val="accent1">
                    <a:lumMod val="75000"/>
                  </a:schemeClr>
                </a:solidFill>
              </a:rPr>
              <a:t>Analyse des clusters avec les catégories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B7F4AC4-4B31-40DE-AB7D-F78B3242120C}"/>
              </a:ext>
            </a:extLst>
          </p:cNvPr>
          <p:cNvSpPr txBox="1"/>
          <p:nvPr/>
        </p:nvSpPr>
        <p:spPr>
          <a:xfrm>
            <a:off x="1779215" y="2620239"/>
            <a:ext cx="14391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ARI score :</a:t>
            </a:r>
            <a:r>
              <a:rPr lang="fr-FR" sz="1400" dirty="0"/>
              <a:t>  0.504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C97DAD1-84CD-483F-96C7-46EF9B7BE739}"/>
              </a:ext>
            </a:extLst>
          </p:cNvPr>
          <p:cNvSpPr txBox="1"/>
          <p:nvPr/>
        </p:nvSpPr>
        <p:spPr>
          <a:xfrm>
            <a:off x="7767639" y="2620239"/>
            <a:ext cx="14391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ARI score :</a:t>
            </a:r>
            <a:r>
              <a:rPr lang="fr-FR" sz="1400" dirty="0"/>
              <a:t>  0.578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765B967-2C9A-4306-9AE8-F6DD6AE7C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022" y="2928016"/>
            <a:ext cx="4909841" cy="346412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E619612-D14E-4605-BBA3-E5E7577D2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37" y="2928016"/>
            <a:ext cx="4909841" cy="3464127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07295FAB-543E-40B9-BA77-098963E05C53}"/>
              </a:ext>
            </a:extLst>
          </p:cNvPr>
          <p:cNvSpPr txBox="1"/>
          <p:nvPr/>
        </p:nvSpPr>
        <p:spPr>
          <a:xfrm>
            <a:off x="2945488" y="2174241"/>
            <a:ext cx="916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VGG-16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40BDBD4-AB23-4D3A-BCF9-C9DC787F5711}"/>
              </a:ext>
            </a:extLst>
          </p:cNvPr>
          <p:cNvSpPr txBox="1"/>
          <p:nvPr/>
        </p:nvSpPr>
        <p:spPr>
          <a:xfrm>
            <a:off x="8869423" y="2174241"/>
            <a:ext cx="1098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ResNet50</a:t>
            </a:r>
          </a:p>
        </p:txBody>
      </p:sp>
    </p:spTree>
    <p:extLst>
      <p:ext uri="{BB962C8B-B14F-4D97-AF65-F5344CB8AC3E}">
        <p14:creationId xmlns:p14="http://schemas.microsoft.com/office/powerpoint/2010/main" val="14123096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27618990-2D77-487B-B45A-40B6C1C0C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440" y="2315198"/>
            <a:ext cx="4901587" cy="353015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FE9FF68-1E53-46EA-9B28-A8A7A1D37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73" y="2309080"/>
            <a:ext cx="5155555" cy="3530159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1D8BF89-D567-4380-8E94-F46379075A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3B2AAFC-F56B-4659-BFA1-71E372857DFE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FB808306-4179-4DA4-9DA9-7EECC17D3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b="1" dirty="0"/>
              <a:t>Combinaison des </a:t>
            </a:r>
            <a:r>
              <a:rPr lang="fr-FR" b="1" dirty="0" err="1"/>
              <a:t>features</a:t>
            </a:r>
            <a:r>
              <a:rPr lang="fr-FR" b="1" dirty="0"/>
              <a:t> texte et image (1/3)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B0FD6F2-B085-4C52-AA26-07BFE187E70D}"/>
              </a:ext>
            </a:extLst>
          </p:cNvPr>
          <p:cNvSpPr txBox="1"/>
          <p:nvPr/>
        </p:nvSpPr>
        <p:spPr>
          <a:xfrm>
            <a:off x="838200" y="1663678"/>
            <a:ext cx="6116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Analyse des meilleurs résultats en fonction du type de données: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C3FF6D-F5FE-4C98-A43E-1187785C184D}"/>
              </a:ext>
            </a:extLst>
          </p:cNvPr>
          <p:cNvSpPr/>
          <p:nvPr/>
        </p:nvSpPr>
        <p:spPr>
          <a:xfrm>
            <a:off x="4046707" y="2538919"/>
            <a:ext cx="1868502" cy="307394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CB1FAC-4C86-4701-A80C-F11A0BB6E17F}"/>
              </a:ext>
            </a:extLst>
          </p:cNvPr>
          <p:cNvSpPr/>
          <p:nvPr/>
        </p:nvSpPr>
        <p:spPr>
          <a:xfrm>
            <a:off x="10259022" y="2538919"/>
            <a:ext cx="1132686" cy="308993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74627AE-9BF5-4449-B738-31AAF4F76355}"/>
              </a:ext>
            </a:extLst>
          </p:cNvPr>
          <p:cNvSpPr txBox="1"/>
          <p:nvPr/>
        </p:nvSpPr>
        <p:spPr>
          <a:xfrm>
            <a:off x="1134874" y="5944816"/>
            <a:ext cx="4780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Best score for Universal sentence encoder : 0.336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8E49E2A-2C7B-4694-A5C7-4AF179F81592}"/>
              </a:ext>
            </a:extLst>
          </p:cNvPr>
          <p:cNvSpPr txBox="1"/>
          <p:nvPr/>
        </p:nvSpPr>
        <p:spPr>
          <a:xfrm>
            <a:off x="7787330" y="5956168"/>
            <a:ext cx="312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Best score for ResNet50 : 0.578</a:t>
            </a:r>
          </a:p>
        </p:txBody>
      </p:sp>
    </p:spTree>
    <p:extLst>
      <p:ext uri="{BB962C8B-B14F-4D97-AF65-F5344CB8AC3E}">
        <p14:creationId xmlns:p14="http://schemas.microsoft.com/office/powerpoint/2010/main" val="7681828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  <p:bldP spid="14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FA1777-2D1A-48AC-84D0-00BA0FD15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411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La </a:t>
            </a:r>
            <a:r>
              <a:rPr lang="fr-FR" b="1" dirty="0"/>
              <a:t>Place de marché </a:t>
            </a:r>
            <a:r>
              <a:rPr lang="fr-FR" dirty="0"/>
              <a:t>est un site de </a:t>
            </a:r>
            <a:r>
              <a:rPr lang="fr-FR" u="sng" dirty="0"/>
              <a:t>e-commerce</a:t>
            </a:r>
            <a:r>
              <a:rPr lang="fr-FR" dirty="0"/>
              <a:t>.</a:t>
            </a:r>
          </a:p>
          <a:p>
            <a:pPr marL="0" indent="0">
              <a:buNone/>
            </a:pPr>
            <a:r>
              <a:rPr lang="fr-FR" dirty="0"/>
              <a:t>Les vendeurs attribuent </a:t>
            </a:r>
            <a:r>
              <a:rPr lang="fr-FR" u="sng" dirty="0"/>
              <a:t>manuellement</a:t>
            </a:r>
            <a:r>
              <a:rPr lang="fr-FR" dirty="0"/>
              <a:t> la catégorie de leurs produits.</a:t>
            </a:r>
          </a:p>
          <a:p>
            <a:pPr algn="ctr">
              <a:buFont typeface="Symbol"/>
              <a:buChar char="Þ"/>
            </a:pPr>
            <a:r>
              <a:rPr lang="fr-FR" dirty="0"/>
              <a:t> Problème de </a:t>
            </a:r>
            <a:r>
              <a:rPr lang="fr-FR" u="sng" dirty="0"/>
              <a:t>fiabilité</a:t>
            </a:r>
            <a:r>
              <a:rPr lang="fr-FR" dirty="0"/>
              <a:t> des catégorisations.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u="sng" dirty="0"/>
              <a:t>Objectif:</a:t>
            </a:r>
          </a:p>
          <a:p>
            <a:pPr marL="0" indent="0">
              <a:buNone/>
            </a:pPr>
            <a:r>
              <a:rPr lang="fr-FR" b="1" dirty="0"/>
              <a:t>Réaliser une première étude de faisabilité d'un moteur de classification</a:t>
            </a:r>
            <a:r>
              <a:rPr lang="fr-FR" dirty="0"/>
              <a:t> </a:t>
            </a:r>
            <a:r>
              <a:rPr lang="fr-FR" b="1" dirty="0"/>
              <a:t>d'articles</a:t>
            </a:r>
            <a:r>
              <a:rPr lang="fr-FR" dirty="0"/>
              <a:t>, basé sur une image et une description, pour l'automatisation de leur catégorisation.</a:t>
            </a:r>
            <a:endParaRPr lang="fr-FR" dirty="0">
              <a:latin typeface="Montserrat"/>
            </a:endParaRP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A64B3BD-27EA-4553-9BF0-824352662A5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3B2AAFC-F56B-4659-BFA1-71E372857DFE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5" name="Titre 10">
            <a:extLst>
              <a:ext uri="{FF2B5EF4-FFF2-40B4-BE49-F238E27FC236}">
                <a16:creationId xmlns:a16="http://schemas.microsoft.com/office/drawing/2014/main" id="{1BB1C643-98A9-41B7-B0E0-E8975B16C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FR" b="1" dirty="0"/>
              <a:t>Contexte de l’étude</a:t>
            </a:r>
          </a:p>
        </p:txBody>
      </p:sp>
    </p:spTree>
    <p:extLst>
      <p:ext uri="{BB962C8B-B14F-4D97-AF65-F5344CB8AC3E}">
        <p14:creationId xmlns:p14="http://schemas.microsoft.com/office/powerpoint/2010/main" val="3477910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C95415-5D49-488A-AAED-C8BAC2697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229"/>
            <a:ext cx="10515600" cy="4351338"/>
          </a:xfrm>
        </p:spPr>
        <p:txBody>
          <a:bodyPr>
            <a:normAutofit/>
          </a:bodyPr>
          <a:lstStyle/>
          <a:p>
            <a:r>
              <a:rPr lang="fr-FR" dirty="0"/>
              <a:t>Concaténation des </a:t>
            </a:r>
            <a:r>
              <a:rPr lang="fr-FR" dirty="0" err="1"/>
              <a:t>features</a:t>
            </a:r>
            <a:r>
              <a:rPr lang="fr-FR" dirty="0"/>
              <a:t> extraites avec USE et ResNet50</a:t>
            </a:r>
          </a:p>
          <a:p>
            <a:r>
              <a:rPr lang="fr-FR" dirty="0"/>
              <a:t>Réduction de dimension:</a:t>
            </a:r>
          </a:p>
          <a:p>
            <a:pPr lvl="1">
              <a:buFontTx/>
              <a:buChar char="-"/>
            </a:pPr>
            <a:r>
              <a:rPr lang="fr-FR" dirty="0"/>
              <a:t>PCA : </a:t>
            </a:r>
            <a:r>
              <a:rPr lang="en-US" dirty="0"/>
              <a:t>Dimensions dataset before PCA reduction :  (1050, 2560)</a:t>
            </a:r>
          </a:p>
          <a:p>
            <a:pPr marL="457200" lvl="1" indent="0" defTabSz="704850">
              <a:buNone/>
            </a:pPr>
            <a:r>
              <a:rPr lang="en-US" dirty="0"/>
              <a:t>		Dimensions dataset after PCA reduction :  (1050, 855)</a:t>
            </a:r>
            <a:endParaRPr lang="fr-FR" dirty="0"/>
          </a:p>
          <a:p>
            <a:pPr lvl="1">
              <a:buFontTx/>
              <a:buChar char="-"/>
            </a:pPr>
            <a:endParaRPr lang="fr-FR" dirty="0"/>
          </a:p>
          <a:p>
            <a:pPr lvl="1">
              <a:buFontTx/>
              <a:buChar char="-"/>
            </a:pPr>
            <a:r>
              <a:rPr lang="fr-FR" dirty="0"/>
              <a:t>t-SNE :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3B01EA5-B168-4555-A789-3CFB8790B19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3B2AAFC-F56B-4659-BFA1-71E372857DFE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F27795AE-F0C9-4B70-AC04-C845B6798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b="1" dirty="0"/>
              <a:t>Combinaison des </a:t>
            </a:r>
            <a:r>
              <a:rPr lang="fr-FR" b="1" dirty="0" err="1"/>
              <a:t>features</a:t>
            </a:r>
            <a:r>
              <a:rPr lang="fr-FR" b="1" dirty="0"/>
              <a:t> texte et image (2/3)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943A945-EF7C-4891-8083-074AEDA58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684" y="3385563"/>
            <a:ext cx="3177729" cy="312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737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A168944-D0DB-4D87-BA40-2176523D35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3B2AAFC-F56B-4659-BFA1-71E372857DFE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257A273E-6AF3-4095-9AE0-230ADBD14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b="1" dirty="0"/>
              <a:t>Combinaison des </a:t>
            </a:r>
            <a:r>
              <a:rPr lang="fr-FR" b="1" dirty="0" err="1"/>
              <a:t>features</a:t>
            </a:r>
            <a:r>
              <a:rPr lang="fr-FR" b="1" dirty="0"/>
              <a:t> texte et image (3/3)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ACFF7F6-F212-4888-90C8-0144D4114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75" y="2078306"/>
            <a:ext cx="4112592" cy="4045612"/>
          </a:xfrm>
          <a:prstGeom prst="rect">
            <a:avLst/>
          </a:prstGeom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700CBF79-CD8B-4FE8-9559-D1F3CBDA60BF}"/>
              </a:ext>
            </a:extLst>
          </p:cNvPr>
          <p:cNvSpPr txBox="1">
            <a:spLocks/>
          </p:cNvSpPr>
          <p:nvPr/>
        </p:nvSpPr>
        <p:spPr>
          <a:xfrm>
            <a:off x="1481955" y="1537291"/>
            <a:ext cx="2825885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42975">
              <a:buFont typeface="Arial" panose="020B0604020202020204" pitchFamily="34" charset="0"/>
              <a:buNone/>
            </a:pPr>
            <a:r>
              <a:rPr lang="fr-FR" sz="2300" dirty="0"/>
              <a:t>- Clustering (</a:t>
            </a:r>
            <a:r>
              <a:rPr lang="fr-FR" sz="2300" dirty="0" err="1"/>
              <a:t>Kmeans</a:t>
            </a:r>
            <a:r>
              <a:rPr lang="fr-FR" sz="2300" dirty="0"/>
              <a:t>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EFC679C-C6A7-4B07-AE00-30047B6B88D2}"/>
              </a:ext>
            </a:extLst>
          </p:cNvPr>
          <p:cNvSpPr txBox="1"/>
          <p:nvPr/>
        </p:nvSpPr>
        <p:spPr>
          <a:xfrm>
            <a:off x="7777088" y="2216481"/>
            <a:ext cx="14391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1400" u="sng"/>
            </a:lvl1pPr>
          </a:lstStyle>
          <a:p>
            <a:r>
              <a:rPr lang="fr-FR" dirty="0"/>
              <a:t>ARI score :</a:t>
            </a:r>
            <a:r>
              <a:rPr lang="fr-FR" u="none" dirty="0"/>
              <a:t>  0.609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749BA5A-593A-4880-A4FE-35130C603D6B}"/>
              </a:ext>
            </a:extLst>
          </p:cNvPr>
          <p:cNvSpPr txBox="1"/>
          <p:nvPr/>
        </p:nvSpPr>
        <p:spPr>
          <a:xfrm>
            <a:off x="6677410" y="1537291"/>
            <a:ext cx="5077710" cy="476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defTabSz="94297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fr-FR" sz="2300" dirty="0"/>
              <a:t>- Analyse des clusters avec les catégories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1ED415D-AF45-4BDB-8747-9024B6EC2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984" y="2659791"/>
            <a:ext cx="4909841" cy="346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1326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0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B8A429-4790-40F6-A5CC-D540DE479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29545" cy="4685912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L’utilisation de différents modèles d’extraction de </a:t>
            </a:r>
            <a:r>
              <a:rPr lang="fr-FR" dirty="0" err="1"/>
              <a:t>features</a:t>
            </a:r>
            <a:r>
              <a:rPr lang="fr-FR" dirty="0"/>
              <a:t> sur les données texte et les images a permis de faire de la classification non supervisée des produits plus ou moins bonne.</a:t>
            </a:r>
          </a:p>
          <a:p>
            <a:r>
              <a:rPr lang="fr-FR" dirty="0"/>
              <a:t>La combinaison des </a:t>
            </a:r>
            <a:r>
              <a:rPr lang="fr-FR" dirty="0" err="1"/>
              <a:t>features</a:t>
            </a:r>
            <a:r>
              <a:rPr lang="fr-FR" dirty="0"/>
              <a:t> texte et image permet d’obtenir de meilleurs résultats.</a:t>
            </a:r>
          </a:p>
          <a:p>
            <a:endParaRPr lang="fr-FR" sz="36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3200" dirty="0"/>
              <a:t> </a:t>
            </a:r>
            <a:r>
              <a:rPr lang="fr-FR" sz="3200" b="1" dirty="0"/>
              <a:t>Possibilité de créer un moteur de classification des articles.</a:t>
            </a:r>
          </a:p>
          <a:p>
            <a:endParaRPr lang="fr-FR" sz="3600" b="1" dirty="0"/>
          </a:p>
          <a:p>
            <a:r>
              <a:rPr lang="fr-FR" dirty="0"/>
              <a:t>Pistes d’amélioration :  </a:t>
            </a:r>
          </a:p>
          <a:p>
            <a:pPr lvl="1">
              <a:buFontTx/>
              <a:buChar char="-"/>
            </a:pPr>
            <a:r>
              <a:rPr lang="fr-FR" dirty="0"/>
              <a:t>Utiliser également le champ </a:t>
            </a:r>
            <a:r>
              <a:rPr lang="fr-FR" dirty="0" err="1"/>
              <a:t>product_name</a:t>
            </a:r>
            <a:r>
              <a:rPr lang="fr-FR" dirty="0"/>
              <a:t>.</a:t>
            </a:r>
          </a:p>
          <a:p>
            <a:pPr lvl="1">
              <a:buFontTx/>
              <a:buChar char="-"/>
            </a:pPr>
            <a:r>
              <a:rPr lang="fr-FR" dirty="0"/>
              <a:t>Utiliser les catégories secondaires et tertiaires si elles étaient plus homogènes.</a:t>
            </a:r>
          </a:p>
          <a:p>
            <a:pPr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BB54A4F-133F-4CA1-9C0B-FCF6C0367D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3B2AAFC-F56B-4659-BFA1-71E372857DFE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269A75F-C21F-4F51-A2CE-1E073AB65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b="1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5848444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100F91-86B1-4B59-BF06-5D5BF54C6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326" y="564690"/>
            <a:ext cx="4503345" cy="1089529"/>
          </a:xfrm>
          <a:noFill/>
        </p:spPr>
        <p:txBody>
          <a:bodyPr wrap="square" rtlCol="0">
            <a:spAutoFit/>
          </a:bodyPr>
          <a:lstStyle/>
          <a:p>
            <a:r>
              <a:rPr lang="fr-FR" sz="7200" dirty="0">
                <a:latin typeface="Century Gothic" panose="020B0502020202020204" pitchFamily="34" charset="0"/>
                <a:ea typeface="+mn-ea"/>
                <a:cs typeface="+mn-cs"/>
              </a:rPr>
              <a:t>Questions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547B0C4-05CB-4095-9DC7-FB948999D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53167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636F84-5D22-4BA6-9293-E830804A489F}" type="slidenum">
              <a:rPr lang="fr-FR">
                <a:solidFill>
                  <a:schemeClr val="tx1"/>
                </a:solidFill>
              </a:rPr>
              <a:pPr/>
              <a:t>33</a:t>
            </a:fld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5" name="Picture 4" descr="MPj04395360000[1]">
            <a:extLst>
              <a:ext uri="{FF2B5EF4-FFF2-40B4-BE49-F238E27FC236}">
                <a16:creationId xmlns:a16="http://schemas.microsoft.com/office/drawing/2014/main" id="{28516AE5-DD34-4B00-BE2F-152E761DD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6998" y="2414966"/>
            <a:ext cx="8578003" cy="37650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1364496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E3D977-8D82-43EB-BDC8-48196822F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53167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636F84-5D22-4BA6-9293-E830804A489F}" type="slidenum">
              <a:rPr lang="fr-FR">
                <a:solidFill>
                  <a:schemeClr val="tx1"/>
                </a:solidFill>
              </a:rPr>
              <a:pPr/>
              <a:t>34</a:t>
            </a:fld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5" name="Picture 5" descr="Thank you">
            <a:extLst>
              <a:ext uri="{FF2B5EF4-FFF2-40B4-BE49-F238E27FC236}">
                <a16:creationId xmlns:a16="http://schemas.microsoft.com/office/drawing/2014/main" id="{733DD5B3-C5B1-4AD0-B1C8-1860F4C8B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685800"/>
            <a:ext cx="7620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8821861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2B3FD9-A991-43DA-8F83-1A23087637C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3B2AAFC-F56B-4659-BFA1-71E372857DFE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D0CFB796-3A00-497E-A1E5-3C69C9D3B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FR" u="sng" dirty="0"/>
              <a:t>Source :</a:t>
            </a:r>
            <a:r>
              <a:rPr lang="fr-FR" dirty="0"/>
              <a:t> Jeu de données fourni par </a:t>
            </a:r>
            <a:r>
              <a:rPr lang="fr-FR" b="1" dirty="0"/>
              <a:t>Place de marché</a:t>
            </a:r>
          </a:p>
          <a:p>
            <a:pPr marL="3657600" lvl="8" indent="0">
              <a:buNone/>
            </a:pPr>
            <a:endParaRPr lang="fr-FR" i="1" dirty="0"/>
          </a:p>
        </p:txBody>
      </p:sp>
      <p:pic>
        <p:nvPicPr>
          <p:cNvPr id="12" name="Espace réservé du contenu 5">
            <a:extLst>
              <a:ext uri="{FF2B5EF4-FFF2-40B4-BE49-F238E27FC236}">
                <a16:creationId xmlns:a16="http://schemas.microsoft.com/office/drawing/2014/main" id="{58DF1F59-284C-4B7D-8673-E662166A47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767" y="3791798"/>
            <a:ext cx="459845" cy="45984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30850739-D21F-4115-81B3-5F63A2972C28}"/>
              </a:ext>
            </a:extLst>
          </p:cNvPr>
          <p:cNvSpPr txBox="1"/>
          <p:nvPr/>
        </p:nvSpPr>
        <p:spPr>
          <a:xfrm>
            <a:off x="2833358" y="3851533"/>
            <a:ext cx="28767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1 fichiers CSV	   </a:t>
            </a:r>
          </a:p>
          <a:p>
            <a:endParaRPr lang="fr-FR" sz="2000" dirty="0"/>
          </a:p>
          <a:p>
            <a:r>
              <a:rPr lang="fr-FR" sz="2000" dirty="0"/>
              <a:t>1 dossier d’images jpg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49BEC7E-448D-4B49-939F-2140F12A7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FR" b="1" dirty="0"/>
              <a:t>Les données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7BA5CED-B5DA-4096-AA01-88E0A140D734}"/>
              </a:ext>
            </a:extLst>
          </p:cNvPr>
          <p:cNvSpPr txBox="1"/>
          <p:nvPr/>
        </p:nvSpPr>
        <p:spPr>
          <a:xfrm>
            <a:off x="7000877" y="4174698"/>
            <a:ext cx="1685923" cy="3693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/>
              <a:t>1 050 produits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D7F9AAC-F8B1-4F45-83D1-CD26855854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290" y="4407351"/>
            <a:ext cx="459845" cy="45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874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FDBA713-E5C5-40A2-9A5D-CD372DEBF44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3B2AAFC-F56B-4659-BFA1-71E372857DFE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3F85AB8D-8B42-4F91-AC04-4711AB2D49C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/>
              <a:t>Analyse des données</a:t>
            </a:r>
            <a:endParaRPr lang="fr-FR" sz="2600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A6AD3919-37B3-43DE-9906-E308638A6564}"/>
              </a:ext>
            </a:extLst>
          </p:cNvPr>
          <p:cNvGrpSpPr>
            <a:grpSpLocks noChangeAspect="1"/>
          </p:cNvGrpSpPr>
          <p:nvPr/>
        </p:nvGrpSpPr>
        <p:grpSpPr>
          <a:xfrm>
            <a:off x="9775825" y="365125"/>
            <a:ext cx="1577975" cy="1577975"/>
            <a:chOff x="10493136" y="409386"/>
            <a:chExt cx="1352203" cy="1352203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971F1477-A604-4915-B895-B6340AE2F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3136" y="409386"/>
              <a:ext cx="1352203" cy="1352203"/>
            </a:xfrm>
            <a:prstGeom prst="rect">
              <a:avLst/>
            </a:prstGeom>
          </p:spPr>
        </p:pic>
        <p:pic>
          <p:nvPicPr>
            <p:cNvPr id="8" name="Espace réservé du contenu 11">
              <a:extLst>
                <a:ext uri="{FF2B5EF4-FFF2-40B4-BE49-F238E27FC236}">
                  <a16:creationId xmlns:a16="http://schemas.microsoft.com/office/drawing/2014/main" id="{7360E245-D991-4CA5-B5CC-D5379A4C8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00833" y="884943"/>
              <a:ext cx="401087" cy="401087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96A6537E-59CE-4283-86B2-9AC381114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100" y="905168"/>
              <a:ext cx="344594" cy="401087"/>
            </a:xfrm>
            <a:prstGeom prst="rect">
              <a:avLst/>
            </a:prstGeom>
          </p:spPr>
        </p:pic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19521FA2-17FB-4BD2-BFEF-856857E48A9E}"/>
              </a:ext>
            </a:extLst>
          </p:cNvPr>
          <p:cNvSpPr txBox="1"/>
          <p:nvPr/>
        </p:nvSpPr>
        <p:spPr>
          <a:xfrm>
            <a:off x="838200" y="3084228"/>
            <a:ext cx="48445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Données manquantes.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Ajustement des types de données.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Recherche de doublons.</a:t>
            </a:r>
          </a:p>
        </p:txBody>
      </p:sp>
    </p:spTree>
    <p:extLst>
      <p:ext uri="{BB962C8B-B14F-4D97-AF65-F5344CB8AC3E}">
        <p14:creationId xmlns:p14="http://schemas.microsoft.com/office/powerpoint/2010/main" val="8465555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4CDDA34-8382-4B0A-A8AC-018453D1B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Utilisation du champ : </a:t>
            </a:r>
            <a:r>
              <a:rPr lang="fr-FR" i="1" dirty="0" err="1"/>
              <a:t>product_category_tree</a:t>
            </a:r>
            <a:endParaRPr lang="fr-FR" i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B9B0C4-E669-48FD-81DB-D590318AA32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3B2AAFC-F56B-4659-BFA1-71E372857DFE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6DFB0CF8-2834-44D3-99DA-73F0BBF89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b="1" dirty="0"/>
              <a:t>Extraction des catégories des produits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80867AD-484C-494E-9BC8-2F0B9EFFF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13" y="3055993"/>
            <a:ext cx="3638730" cy="286349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A971116-2A35-4E1D-9180-65112E411E1D}"/>
              </a:ext>
            </a:extLst>
          </p:cNvPr>
          <p:cNvSpPr txBox="1"/>
          <p:nvPr/>
        </p:nvSpPr>
        <p:spPr>
          <a:xfrm>
            <a:off x="961934" y="5919485"/>
            <a:ext cx="3027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7 catégories </a:t>
            </a:r>
            <a:r>
              <a:rPr lang="fr-FR" sz="1400" dirty="0"/>
              <a:t>uniformément reparties (150 produits par catégorie).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C622CDC-6A80-41B5-9114-E39F51CB6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854" y="3055993"/>
            <a:ext cx="2751746" cy="286349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876A5AD-0DC4-464A-A1AB-CC2EC2EAB0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141" y="3055993"/>
            <a:ext cx="2751746" cy="286349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705A333B-D6E7-4CD0-A525-6B35C49C7A4B}"/>
              </a:ext>
            </a:extLst>
          </p:cNvPr>
          <p:cNvSpPr txBox="1"/>
          <p:nvPr/>
        </p:nvSpPr>
        <p:spPr>
          <a:xfrm>
            <a:off x="1137303" y="2605585"/>
            <a:ext cx="2093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Catégorie principale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B94C2B1-F9F7-4927-9552-B3FB4B5F5D96}"/>
              </a:ext>
            </a:extLst>
          </p:cNvPr>
          <p:cNvSpPr txBox="1"/>
          <p:nvPr/>
        </p:nvSpPr>
        <p:spPr>
          <a:xfrm>
            <a:off x="5011912" y="2605585"/>
            <a:ext cx="218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Catégorie secondaire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AA5C6F6-5FA9-484A-BB26-E9EF67682269}"/>
              </a:ext>
            </a:extLst>
          </p:cNvPr>
          <p:cNvSpPr txBox="1"/>
          <p:nvPr/>
        </p:nvSpPr>
        <p:spPr>
          <a:xfrm>
            <a:off x="9187087" y="2606196"/>
            <a:ext cx="197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Catégorie tertiaire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0663F71-5DCB-4C3B-AD8C-448E8C28A6E6}"/>
              </a:ext>
            </a:extLst>
          </p:cNvPr>
          <p:cNvSpPr txBox="1"/>
          <p:nvPr/>
        </p:nvSpPr>
        <p:spPr>
          <a:xfrm>
            <a:off x="4668331" y="5919485"/>
            <a:ext cx="28660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62 catégories </a:t>
            </a:r>
            <a:r>
              <a:rPr lang="fr-FR" sz="1400" dirty="0"/>
              <a:t>hétérogènes, dont certaines faiblement représentées.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063AD46-5C19-493B-B2DD-32096FB93EFA}"/>
              </a:ext>
            </a:extLst>
          </p:cNvPr>
          <p:cNvSpPr txBox="1"/>
          <p:nvPr/>
        </p:nvSpPr>
        <p:spPr>
          <a:xfrm>
            <a:off x="8826129" y="5915353"/>
            <a:ext cx="27097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241 catégories </a:t>
            </a:r>
            <a:r>
              <a:rPr lang="fr-FR" sz="1400" dirty="0"/>
              <a:t>hétérogènes, dont certaines faiblement représentées.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520D3E-EE4A-4B81-8F04-CCDABC38E4FD}"/>
              </a:ext>
            </a:extLst>
          </p:cNvPr>
          <p:cNvSpPr/>
          <p:nvPr/>
        </p:nvSpPr>
        <p:spPr>
          <a:xfrm>
            <a:off x="381000" y="2514600"/>
            <a:ext cx="4029075" cy="39239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21541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  <p:bldP spid="13" grpId="0"/>
      <p:bldP spid="14" grpId="0"/>
      <p:bldP spid="15" grpId="0"/>
      <p:bldP spid="16" grpId="0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F0AAB4-FAC0-4B28-9914-9A4BF26A0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Processus de traitement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1D0902B-1FF4-473F-A631-FE72243C4E5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3B2AAFC-F56B-4659-BFA1-71E372857DFE}" type="slidenum">
              <a:rPr lang="fr-FR" smtClean="0"/>
              <a:pPr/>
              <a:t>7</a:t>
            </a:fld>
            <a:endParaRPr lang="fr-FR" dirty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5E133061-A6CC-4A94-B9A9-ECDB77C69025}"/>
              </a:ext>
            </a:extLst>
          </p:cNvPr>
          <p:cNvGrpSpPr/>
          <p:nvPr/>
        </p:nvGrpSpPr>
        <p:grpSpPr>
          <a:xfrm>
            <a:off x="838200" y="3717253"/>
            <a:ext cx="1841264" cy="747091"/>
            <a:chOff x="806613" y="2482879"/>
            <a:chExt cx="2815829" cy="1477327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F472E921-152F-48EE-83E4-8E3C0CCB3DB7}"/>
                </a:ext>
              </a:extLst>
            </p:cNvPr>
            <p:cNvSpPr/>
            <p:nvPr/>
          </p:nvSpPr>
          <p:spPr>
            <a:xfrm>
              <a:off x="806613" y="2482879"/>
              <a:ext cx="2578270" cy="147732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C29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C36280C8-2F0A-4695-8861-A9592DB29CCA}"/>
                </a:ext>
              </a:extLst>
            </p:cNvPr>
            <p:cNvSpPr txBox="1"/>
            <p:nvPr/>
          </p:nvSpPr>
          <p:spPr>
            <a:xfrm>
              <a:off x="1272721" y="2927014"/>
              <a:ext cx="2349721" cy="8710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1200" b="1" dirty="0"/>
                <a:t>Normalisation</a:t>
              </a:r>
              <a:endParaRPr lang="fr-FR" sz="1200" dirty="0"/>
            </a:p>
          </p:txBody>
        </p:sp>
      </p:grp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CC39A137-C69F-493B-931C-2F000E334BF7}"/>
              </a:ext>
            </a:extLst>
          </p:cNvPr>
          <p:cNvCxnSpPr>
            <a:cxnSpLocks/>
          </p:cNvCxnSpPr>
          <p:nvPr/>
        </p:nvCxnSpPr>
        <p:spPr>
          <a:xfrm>
            <a:off x="2524840" y="4090799"/>
            <a:ext cx="5333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e 9">
            <a:extLst>
              <a:ext uri="{FF2B5EF4-FFF2-40B4-BE49-F238E27FC236}">
                <a16:creationId xmlns:a16="http://schemas.microsoft.com/office/drawing/2014/main" id="{48047795-29AC-409A-885F-45079EC9D0E8}"/>
              </a:ext>
            </a:extLst>
          </p:cNvPr>
          <p:cNvGrpSpPr/>
          <p:nvPr/>
        </p:nvGrpSpPr>
        <p:grpSpPr>
          <a:xfrm>
            <a:off x="3058239" y="3706806"/>
            <a:ext cx="1898030" cy="747092"/>
            <a:chOff x="833276" y="566375"/>
            <a:chExt cx="2728043" cy="1477328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8E255FE4-88FD-476E-BB9E-6ACC4CDE0910}"/>
                </a:ext>
              </a:extLst>
            </p:cNvPr>
            <p:cNvSpPr/>
            <p:nvPr/>
          </p:nvSpPr>
          <p:spPr>
            <a:xfrm>
              <a:off x="833276" y="566375"/>
              <a:ext cx="2578270" cy="147732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A245BB4B-5806-442E-A2A9-AC6FC04D7C14}"/>
                </a:ext>
              </a:extLst>
            </p:cNvPr>
            <p:cNvSpPr txBox="1"/>
            <p:nvPr/>
          </p:nvSpPr>
          <p:spPr>
            <a:xfrm>
              <a:off x="983049" y="1006240"/>
              <a:ext cx="2578270" cy="8710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200" b="1" dirty="0"/>
                <a:t>Extraction des </a:t>
              </a:r>
              <a:r>
                <a:rPr lang="fr-FR" sz="1200" b="1" dirty="0" err="1"/>
                <a:t>features</a:t>
              </a:r>
              <a:endParaRPr lang="fr-FR" sz="1200" b="1" dirty="0"/>
            </a:p>
          </p:txBody>
        </p:sp>
      </p:grp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3CC0FA29-6557-4537-88C1-DCACB5247074}"/>
              </a:ext>
            </a:extLst>
          </p:cNvPr>
          <p:cNvCxnSpPr>
            <a:cxnSpLocks/>
          </p:cNvCxnSpPr>
          <p:nvPr/>
        </p:nvCxnSpPr>
        <p:spPr>
          <a:xfrm>
            <a:off x="4834435" y="4080352"/>
            <a:ext cx="5333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165884FA-73EA-42F3-85E7-0C21776411CE}"/>
              </a:ext>
            </a:extLst>
          </p:cNvPr>
          <p:cNvGrpSpPr/>
          <p:nvPr/>
        </p:nvGrpSpPr>
        <p:grpSpPr>
          <a:xfrm>
            <a:off x="5367834" y="3695217"/>
            <a:ext cx="2106397" cy="747092"/>
            <a:chOff x="806615" y="802105"/>
            <a:chExt cx="2763008" cy="1477328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64C34090-A5EC-4FE9-ABB1-8957D3140176}"/>
                </a:ext>
              </a:extLst>
            </p:cNvPr>
            <p:cNvSpPr/>
            <p:nvPr/>
          </p:nvSpPr>
          <p:spPr>
            <a:xfrm>
              <a:off x="806615" y="802105"/>
              <a:ext cx="2578270" cy="147732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C29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B4F1B020-7CD2-45DE-9C7C-93C6584A793B}"/>
                </a:ext>
              </a:extLst>
            </p:cNvPr>
            <p:cNvSpPr txBox="1"/>
            <p:nvPr/>
          </p:nvSpPr>
          <p:spPr>
            <a:xfrm>
              <a:off x="991353" y="1264883"/>
              <a:ext cx="2578270" cy="5477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200" b="1" dirty="0"/>
                <a:t>Réduction de dimension</a:t>
              </a:r>
              <a:endParaRPr lang="fr-FR" sz="1200" dirty="0"/>
            </a:p>
          </p:txBody>
        </p:sp>
      </p:grp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52CA23B2-83AB-4837-AADB-AD620F98B677}"/>
              </a:ext>
            </a:extLst>
          </p:cNvPr>
          <p:cNvCxnSpPr>
            <a:cxnSpLocks/>
          </p:cNvCxnSpPr>
          <p:nvPr/>
        </p:nvCxnSpPr>
        <p:spPr>
          <a:xfrm>
            <a:off x="7321779" y="4080352"/>
            <a:ext cx="5333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55A23DE4-6C5E-4842-9657-9BED6BF0B6A1}"/>
              </a:ext>
            </a:extLst>
          </p:cNvPr>
          <p:cNvGrpSpPr/>
          <p:nvPr/>
        </p:nvGrpSpPr>
        <p:grpSpPr>
          <a:xfrm>
            <a:off x="7855178" y="3695217"/>
            <a:ext cx="1068225" cy="747091"/>
            <a:chOff x="806615" y="802105"/>
            <a:chExt cx="1773376" cy="1477328"/>
          </a:xfrm>
        </p:grpSpPr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9F540AF5-E86A-4EC9-98A1-F546CCE08029}"/>
                </a:ext>
              </a:extLst>
            </p:cNvPr>
            <p:cNvSpPr/>
            <p:nvPr/>
          </p:nvSpPr>
          <p:spPr>
            <a:xfrm>
              <a:off x="806615" y="802105"/>
              <a:ext cx="1773376" cy="147732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C29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7E8A44E3-D9BC-47BF-B6FF-DFEB695F38A4}"/>
                </a:ext>
              </a:extLst>
            </p:cNvPr>
            <p:cNvSpPr txBox="1"/>
            <p:nvPr/>
          </p:nvSpPr>
          <p:spPr>
            <a:xfrm>
              <a:off x="1013631" y="1242542"/>
              <a:ext cx="1370395" cy="54774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1200" b="1" dirty="0"/>
                <a:t>Clustering</a:t>
              </a:r>
              <a:endParaRPr lang="fr-FR" sz="1200" dirty="0"/>
            </a:p>
          </p:txBody>
        </p:sp>
      </p:grp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AF87A6B1-C4B7-455C-A40B-0D6DDD03201F}"/>
              </a:ext>
            </a:extLst>
          </p:cNvPr>
          <p:cNvCxnSpPr>
            <a:cxnSpLocks/>
          </p:cNvCxnSpPr>
          <p:nvPr/>
        </p:nvCxnSpPr>
        <p:spPr>
          <a:xfrm>
            <a:off x="8924117" y="4071749"/>
            <a:ext cx="5333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926E3C9C-B932-487E-9537-6D06F2B1644D}"/>
              </a:ext>
            </a:extLst>
          </p:cNvPr>
          <p:cNvGrpSpPr/>
          <p:nvPr/>
        </p:nvGrpSpPr>
        <p:grpSpPr>
          <a:xfrm>
            <a:off x="9457517" y="3695217"/>
            <a:ext cx="1695641" cy="747091"/>
            <a:chOff x="806615" y="802105"/>
            <a:chExt cx="2578270" cy="1477328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0E2527AE-0FF1-40ED-AD6E-6643868C7A7E}"/>
                </a:ext>
              </a:extLst>
            </p:cNvPr>
            <p:cNvSpPr/>
            <p:nvPr/>
          </p:nvSpPr>
          <p:spPr>
            <a:xfrm>
              <a:off x="806615" y="802105"/>
              <a:ext cx="2578270" cy="147732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C29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9AA335D2-5A3B-44CA-A2EA-9147ACCF0813}"/>
                </a:ext>
              </a:extLst>
            </p:cNvPr>
            <p:cNvSpPr txBox="1"/>
            <p:nvPr/>
          </p:nvSpPr>
          <p:spPr>
            <a:xfrm>
              <a:off x="806615" y="1071903"/>
              <a:ext cx="2578270" cy="9129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dirty="0"/>
                <a:t>Analyse des clusters avec les catégories</a:t>
              </a:r>
              <a:endParaRPr lang="fr-FR" sz="1200" dirty="0"/>
            </a:p>
          </p:txBody>
        </p: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3EA54660-8398-4BFF-8455-B5079E0E698A}"/>
              </a:ext>
            </a:extLst>
          </p:cNvPr>
          <p:cNvSpPr txBox="1"/>
          <p:nvPr/>
        </p:nvSpPr>
        <p:spPr>
          <a:xfrm>
            <a:off x="838200" y="2100603"/>
            <a:ext cx="4646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Du texte et des images :</a:t>
            </a:r>
          </a:p>
        </p:txBody>
      </p:sp>
    </p:spTree>
    <p:extLst>
      <p:ext uri="{BB962C8B-B14F-4D97-AF65-F5344CB8AC3E}">
        <p14:creationId xmlns:p14="http://schemas.microsoft.com/office/powerpoint/2010/main" val="13481690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C74604-CA64-458C-A4B6-125C58A98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565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Utilisation du champ : </a:t>
            </a:r>
            <a:r>
              <a:rPr lang="fr-FR" i="1" dirty="0"/>
              <a:t>description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C07717-5D8A-45D0-BBC0-AD627E514A7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3B2AAFC-F56B-4659-BFA1-71E372857DFE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4EC8DA39-FC4E-4F5A-9729-B43D2E024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b="1" dirty="0"/>
              <a:t>Données textuelles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2DCBDFC-939F-4FCF-AD57-9FB6FA9F6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63" y="3085988"/>
            <a:ext cx="6611273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481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B1017E-1EEB-4039-8E96-5312D310A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1614"/>
            <a:ext cx="11353800" cy="471099"/>
          </a:xfrm>
        </p:spPr>
        <p:txBody>
          <a:bodyPr>
            <a:normAutofit fontScale="92500"/>
          </a:bodyPr>
          <a:lstStyle/>
          <a:p>
            <a:r>
              <a:rPr lang="fr-FR" dirty="0" err="1"/>
              <a:t>Tokenization</a:t>
            </a:r>
            <a:r>
              <a:rPr lang="fr-FR" dirty="0"/>
              <a:t>, suppression des ponctuations et valeurs numériques </a:t>
            </a:r>
            <a:r>
              <a:rPr lang="fr-FR" i="1" dirty="0"/>
              <a:t>(librairie </a:t>
            </a:r>
            <a:r>
              <a:rPr lang="fr-FR" i="1" dirty="0" err="1"/>
              <a:t>nltk</a:t>
            </a:r>
            <a:r>
              <a:rPr lang="fr-FR" i="1" dirty="0"/>
              <a:t>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18EC75B-4F09-4695-AA01-D8BF91C34E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3B2AAFC-F56B-4659-BFA1-71E372857DFE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7C119B2-E0E0-485E-BB7A-F055473D1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200"/>
            <a:ext cx="10394658" cy="732092"/>
          </a:xfrm>
        </p:spPr>
        <p:txBody>
          <a:bodyPr>
            <a:normAutofit/>
          </a:bodyPr>
          <a:lstStyle/>
          <a:p>
            <a:r>
              <a:rPr lang="fr-FR" sz="2800" b="1" u="sng" dirty="0">
                <a:solidFill>
                  <a:schemeClr val="accent1">
                    <a:lumMod val="75000"/>
                  </a:schemeClr>
                </a:solidFill>
              </a:rPr>
              <a:t>Normalisation (1/4)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F6696FF-D83A-45FA-B502-874D9D79A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440" y="2578958"/>
            <a:ext cx="4048647" cy="960108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86D6C7E-979E-4431-9A43-39E969EB286E}"/>
              </a:ext>
            </a:extLst>
          </p:cNvPr>
          <p:cNvSpPr txBox="1"/>
          <p:nvPr/>
        </p:nvSpPr>
        <p:spPr>
          <a:xfrm>
            <a:off x="6317326" y="3539066"/>
            <a:ext cx="184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Nombre</a:t>
            </a:r>
            <a:r>
              <a:rPr lang="en-US" sz="900" dirty="0"/>
              <a:t> de mots :  76 870</a:t>
            </a:r>
          </a:p>
          <a:p>
            <a:r>
              <a:rPr lang="en-US" sz="900" dirty="0" err="1"/>
              <a:t>Nombre</a:t>
            </a:r>
            <a:r>
              <a:rPr lang="en-US" sz="900" dirty="0"/>
              <a:t> de mots </a:t>
            </a:r>
            <a:r>
              <a:rPr lang="en-US" sz="900" dirty="0" err="1"/>
              <a:t>uniques</a:t>
            </a:r>
            <a:r>
              <a:rPr lang="en-US" sz="900" dirty="0"/>
              <a:t> :  6 833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BB9D386A-62D4-4A2A-BCBA-343A16D33226}"/>
              </a:ext>
            </a:extLst>
          </p:cNvPr>
          <p:cNvSpPr txBox="1">
            <a:spLocks/>
          </p:cNvSpPr>
          <p:nvPr/>
        </p:nvSpPr>
        <p:spPr>
          <a:xfrm>
            <a:off x="838200" y="4035311"/>
            <a:ext cx="10515600" cy="471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Texte en minuscule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489D24F-6843-433F-A6DA-61C41D103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440" y="4754839"/>
            <a:ext cx="4009632" cy="94139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CA63CAE2-66F8-4E2C-A406-2EEA9C5AF7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325" y="4513270"/>
            <a:ext cx="2161270" cy="1175873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CF0E86EE-29B4-4CC1-95B6-0B21652717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326" y="2382902"/>
            <a:ext cx="2117420" cy="1152016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D106E51F-7FDB-434B-84B7-4566021EC1BB}"/>
              </a:ext>
            </a:extLst>
          </p:cNvPr>
          <p:cNvSpPr txBox="1"/>
          <p:nvPr/>
        </p:nvSpPr>
        <p:spPr>
          <a:xfrm>
            <a:off x="6317325" y="5696231"/>
            <a:ext cx="184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Nombre</a:t>
            </a:r>
            <a:r>
              <a:rPr lang="en-US" sz="900" dirty="0"/>
              <a:t> de mots :  76 870</a:t>
            </a:r>
          </a:p>
          <a:p>
            <a:r>
              <a:rPr lang="en-US" sz="900" dirty="0" err="1"/>
              <a:t>Nombre</a:t>
            </a:r>
            <a:r>
              <a:rPr lang="en-US" sz="900" dirty="0"/>
              <a:t> de mots </a:t>
            </a:r>
            <a:r>
              <a:rPr lang="en-US" sz="900" dirty="0" err="1"/>
              <a:t>uniques</a:t>
            </a:r>
            <a:r>
              <a:rPr lang="en-US" sz="900" dirty="0"/>
              <a:t> :  5 214</a:t>
            </a:r>
          </a:p>
        </p:txBody>
      </p:sp>
    </p:spTree>
    <p:extLst>
      <p:ext uri="{BB962C8B-B14F-4D97-AF65-F5344CB8AC3E}">
        <p14:creationId xmlns:p14="http://schemas.microsoft.com/office/powerpoint/2010/main" val="40427053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/>
      <p:bldP spid="14" grpId="0"/>
      <p:bldP spid="21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9187</TotalTime>
  <Words>1489</Words>
  <Application>Microsoft Office PowerPoint</Application>
  <PresentationFormat>Grand écran</PresentationFormat>
  <Paragraphs>236</Paragraphs>
  <Slides>34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Calibri Light</vt:lpstr>
      <vt:lpstr>Century Gothic</vt:lpstr>
      <vt:lpstr>Montserrat</vt:lpstr>
      <vt:lpstr>Symbol</vt:lpstr>
      <vt:lpstr>Wingdings</vt:lpstr>
      <vt:lpstr>Thème Office</vt:lpstr>
      <vt:lpstr>Présentation PowerPoint</vt:lpstr>
      <vt:lpstr>Sommaire</vt:lpstr>
      <vt:lpstr>Contexte de l’étude</vt:lpstr>
      <vt:lpstr>Les données</vt:lpstr>
      <vt:lpstr>Présentation PowerPoint</vt:lpstr>
      <vt:lpstr>Extraction des catégories des produits</vt:lpstr>
      <vt:lpstr>Processus de traitement</vt:lpstr>
      <vt:lpstr>Données textuelles</vt:lpstr>
      <vt:lpstr>Normalisation (1/4)</vt:lpstr>
      <vt:lpstr>Normalisation (2/4)</vt:lpstr>
      <vt:lpstr>Normalisation (3/4)</vt:lpstr>
      <vt:lpstr>Normalisation (4/4)</vt:lpstr>
      <vt:lpstr>Extraction des features (bag of words)</vt:lpstr>
      <vt:lpstr>Réduction de dimensions</vt:lpstr>
      <vt:lpstr>Clustering (Kmeans)</vt:lpstr>
      <vt:lpstr>Analyse des clusters avec les catégories</vt:lpstr>
      <vt:lpstr>Word embeddings (1/2)</vt:lpstr>
      <vt:lpstr>Word embeddings (2/2)</vt:lpstr>
      <vt:lpstr>Données images</vt:lpstr>
      <vt:lpstr>Normalisation</vt:lpstr>
      <vt:lpstr>Extraction des features (bag of visual words)</vt:lpstr>
      <vt:lpstr>Réduction de dimensions</vt:lpstr>
      <vt:lpstr>Clustering (Kmeans)</vt:lpstr>
      <vt:lpstr>Analyse des clusters avec les catégories</vt:lpstr>
      <vt:lpstr>CNN - Transfer Learning (1/3)</vt:lpstr>
      <vt:lpstr>CNN - Transfer Learning (2/3)</vt:lpstr>
      <vt:lpstr>CNN - Transfer Learning (3/3)</vt:lpstr>
      <vt:lpstr>Analyse des clusters avec les catégories</vt:lpstr>
      <vt:lpstr>Combinaison des features texte et image (1/3)</vt:lpstr>
      <vt:lpstr>Combinaison des features texte et image (2/3)</vt:lpstr>
      <vt:lpstr>Combinaison des features texte et image (3/3)</vt:lpstr>
      <vt:lpstr>Conclusion</vt:lpstr>
      <vt:lpstr>Questions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Hugues Antoine</dc:creator>
  <cp:lastModifiedBy>Hugues Antoine</cp:lastModifiedBy>
  <cp:revision>145</cp:revision>
  <dcterms:created xsi:type="dcterms:W3CDTF">2021-09-14T16:12:41Z</dcterms:created>
  <dcterms:modified xsi:type="dcterms:W3CDTF">2021-11-03T13:47:11Z</dcterms:modified>
</cp:coreProperties>
</file>